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notesSlide19.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7.xml" ContentType="application/vnd.openxmlformats-officedocument.presentationml.notesSlide+xml"/>
  <Override PartName="/ppt/notesSlides/notesSlide5.xml" ContentType="application/vnd.openxmlformats-officedocument.presentationml.notesSlide+xml"/>
  <Override PartName="/ppt/notesSlides/_rels/notesSlide17.xml.rels" ContentType="application/vnd.openxmlformats-package.relationships+xml"/>
  <Override PartName="/ppt/notesSlides/_rels/notesSlide20.xml.rels" ContentType="application/vnd.openxmlformats-package.relationships+xml"/>
  <Override PartName="/ppt/notesSlides/_rels/notesSlide14.xml.rels" ContentType="application/vnd.openxmlformats-package.relationships+xml"/>
  <Override PartName="/ppt/notesSlides/_rels/notesSlide5.xml.rels" ContentType="application/vnd.openxmlformats-package.relationships+xml"/>
  <Override PartName="/ppt/notesSlides/_rels/notesSlide16.xml.rels" ContentType="application/vnd.openxmlformats-package.relationships+xml"/>
  <Override PartName="/ppt/notesSlides/_rels/notesSlide3.xml.rels" ContentType="application/vnd.openxmlformats-package.relationships+xml"/>
  <Override PartName="/ppt/notesSlides/_rels/notesSlide19.xml.rels" ContentType="application/vnd.openxmlformats-package.relationships+xml"/>
  <Override PartName="/ppt/notesSlides/_rels/notesSlide6.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notesSlide11.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13.xml" ContentType="application/vnd.openxmlformats-officedocument.presentationml.notesSlide+xml"/>
  <Override PartName="/ppt/media/image17.jpeg" ContentType="image/jpeg"/>
  <Override PartName="/ppt/media/image13.jpeg" ContentType="image/jpeg"/>
  <Override PartName="/ppt/media/image5.png" ContentType="image/png"/>
  <Override PartName="/ppt/media/image3.png" ContentType="image/png"/>
  <Override PartName="/ppt/media/image6.png" ContentType="image/png"/>
  <Override PartName="/ppt/media/image2.png" ContentType="image/png"/>
  <Override PartName="/ppt/media/image7.png" ContentType="image/png"/>
  <Override PartName="/ppt/media/image8.wmf" ContentType="image/x-wmf"/>
  <Override PartName="/ppt/media/image9.wmf" ContentType="image/x-wmf"/>
  <Override PartName="/ppt/media/image4.jpeg" ContentType="image/jpeg"/>
  <Override PartName="/ppt/media/image14.png" ContentType="image/png"/>
  <Override PartName="/ppt/media/image1.jpeg" ContentType="image/jpeg"/>
  <Override PartName="/ppt/media/image16.png" ContentType="image/png"/>
  <Override PartName="/ppt/media/image10.png" ContentType="image/png"/>
  <Override PartName="/ppt/media/image11.png" ContentType="image/png"/>
  <Override PartName="/ppt/media/image12.png" ContentType="image/png"/>
  <Override PartName="/ppt/media/image15.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sldImg"/>
          </p:nvPr>
        </p:nvSpPr>
        <p:spPr>
          <a:xfrm>
            <a:off x="216000" y="812520"/>
            <a:ext cx="7127280" cy="400896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85" name="PlaceHolder 2"/>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86" name="PlaceHolder 3"/>
          <p:cNvSpPr>
            <a:spLocks noGrp="1"/>
          </p:cNvSpPr>
          <p:nvPr>
            <p:ph type="hdr"/>
          </p:nvPr>
        </p:nvSpPr>
        <p:spPr>
          <a:xfrm>
            <a:off x="0" y="0"/>
            <a:ext cx="3280680" cy="53424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87" name="PlaceHolder 4"/>
          <p:cNvSpPr>
            <a:spLocks noGrp="1"/>
          </p:cNvSpPr>
          <p:nvPr>
            <p:ph type="dt"/>
          </p:nvPr>
        </p:nvSpPr>
        <p:spPr>
          <a:xfrm>
            <a:off x="4278960" y="0"/>
            <a:ext cx="3280680" cy="53424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88" name="PlaceHolder 5"/>
          <p:cNvSpPr>
            <a:spLocks noGrp="1"/>
          </p:cNvSpPr>
          <p:nvPr>
            <p:ph type="ftr"/>
          </p:nvPr>
        </p:nvSpPr>
        <p:spPr>
          <a:xfrm>
            <a:off x="0" y="10157400"/>
            <a:ext cx="3280680" cy="53424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89" name="PlaceHolder 6"/>
          <p:cNvSpPr>
            <a:spLocks noGrp="1"/>
          </p:cNvSpPr>
          <p:nvPr>
            <p:ph type="sldNum"/>
          </p:nvPr>
        </p:nvSpPr>
        <p:spPr>
          <a:xfrm>
            <a:off x="4278960" y="10157400"/>
            <a:ext cx="3280680" cy="534240"/>
          </a:xfrm>
          <a:prstGeom prst="rect">
            <a:avLst/>
          </a:prstGeom>
        </p:spPr>
        <p:txBody>
          <a:bodyPr lIns="0" rIns="0" tIns="0" bIns="0" anchor="b"/>
          <a:p>
            <a:pPr algn="r"/>
            <a:fld id="{31796771-5FE5-4154-9215-0A1B6EAF362E}"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sldImg"/>
          </p:nvPr>
        </p:nvSpPr>
        <p:spPr>
          <a:xfrm>
            <a:off x="685800" y="1143000"/>
            <a:ext cx="5485680" cy="3085560"/>
          </a:xfrm>
          <a:prstGeom prst="rect">
            <a:avLst/>
          </a:prstGeom>
        </p:spPr>
      </p:sp>
      <p:sp>
        <p:nvSpPr>
          <p:cNvPr id="230" name="PlaceHolder 2"/>
          <p:cNvSpPr>
            <a:spLocks noGrp="1"/>
          </p:cNvSpPr>
          <p:nvPr>
            <p:ph type="body"/>
          </p:nvPr>
        </p:nvSpPr>
        <p:spPr>
          <a:xfrm>
            <a:off x="685800" y="4400640"/>
            <a:ext cx="5485680" cy="3599640"/>
          </a:xfrm>
          <a:prstGeom prst="rect">
            <a:avLst/>
          </a:prstGeom>
        </p:spPr>
        <p:txBody>
          <a:bodyPr lIns="0" rIns="0" tIns="0" bIns="0"/>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
        <p:nvSpPr>
          <p:cNvPr id="231" name="CustomShape 3"/>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sldImg"/>
          </p:nvPr>
        </p:nvSpPr>
        <p:spPr>
          <a:xfrm>
            <a:off x="685800" y="1143000"/>
            <a:ext cx="5485680" cy="3085560"/>
          </a:xfrm>
          <a:prstGeom prst="rect">
            <a:avLst/>
          </a:prstGeom>
        </p:spPr>
      </p:sp>
      <p:sp>
        <p:nvSpPr>
          <p:cNvPr id="233" name="PlaceHolder 2"/>
          <p:cNvSpPr>
            <a:spLocks noGrp="1"/>
          </p:cNvSpPr>
          <p:nvPr>
            <p:ph type="body"/>
          </p:nvPr>
        </p:nvSpPr>
        <p:spPr>
          <a:xfrm>
            <a:off x="685800" y="4400640"/>
            <a:ext cx="5485680" cy="3599640"/>
          </a:xfrm>
          <a:prstGeom prst="rect">
            <a:avLst/>
          </a:prstGeom>
        </p:spPr>
        <p:txBody>
          <a:bodyPr lIns="0" rIns="0" tIns="0" bIns="0"/>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
        <p:nvSpPr>
          <p:cNvPr id="234" name="CustomShape 3"/>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sldImg"/>
          </p:nvPr>
        </p:nvSpPr>
        <p:spPr>
          <a:xfrm>
            <a:off x="685800" y="1143000"/>
            <a:ext cx="5485680" cy="3085560"/>
          </a:xfrm>
          <a:prstGeom prst="rect">
            <a:avLst/>
          </a:prstGeom>
        </p:spPr>
      </p:sp>
      <p:sp>
        <p:nvSpPr>
          <p:cNvPr id="236" name="PlaceHolder 2"/>
          <p:cNvSpPr>
            <a:spLocks noGrp="1"/>
          </p:cNvSpPr>
          <p:nvPr>
            <p:ph type="body"/>
          </p:nvPr>
        </p:nvSpPr>
        <p:spPr>
          <a:xfrm>
            <a:off x="685800" y="4400640"/>
            <a:ext cx="5485680" cy="3599640"/>
          </a:xfrm>
          <a:prstGeom prst="rect">
            <a:avLst/>
          </a:prstGeom>
        </p:spPr>
        <p:txBody>
          <a:bodyPr lIns="0" rIns="0" tIns="0" bIns="0"/>
          <a:p>
            <a:endParaRPr b="0" lang="en-US" sz="2000" spc="-1" strike="noStrike">
              <a:latin typeface="Arial"/>
            </a:endParaRPr>
          </a:p>
        </p:txBody>
      </p:sp>
      <p:sp>
        <p:nvSpPr>
          <p:cNvPr id="237" name="CustomShape 3"/>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sldImg"/>
          </p:nvPr>
        </p:nvSpPr>
        <p:spPr>
          <a:xfrm>
            <a:off x="685800" y="1143000"/>
            <a:ext cx="5485680" cy="3085560"/>
          </a:xfrm>
          <a:prstGeom prst="rect">
            <a:avLst/>
          </a:prstGeom>
        </p:spPr>
      </p:sp>
      <p:sp>
        <p:nvSpPr>
          <p:cNvPr id="239"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1200" spc="-1" strike="noStrike">
                <a:solidFill>
                  <a:srgbClr val="000000"/>
                </a:solidFill>
                <a:latin typeface="+mn-lt"/>
                <a:ea typeface="+mn-ea"/>
              </a:rPr>
              <a:t>Themodelisbasedonacell-basedformalism where fibroblasts, myofibroblasts andtheimmunereactionaretakenintoaccount.Themodelisusedto simulate contractionofawoundusingpointforcesonthecellboundar nthisprocess,thecellsadheretotheextracellular matrix (orECM).TheECMisco</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mprisedmostlyofcollagen fibrils yanditalsodeterminesthe orientation ofcollagenafterrestorationofthedamage.</a:t>
            </a:r>
            <a:endParaRPr b="0" lang="en-US" sz="1200" spc="-1" strike="noStrike">
              <a:latin typeface="Arial"/>
            </a:endParaRPr>
          </a:p>
          <a:p>
            <a:pPr marL="216000" indent="-215640">
              <a:lnSpc>
                <a:spcPct val="100000"/>
              </a:lnSpc>
            </a:pP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These aspects included cellspeed, flux, polarisation, density, initial matrix orientation and the influence of cells on the matrix. </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Cleaning function of leukocytes not incorporated.</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tPA (fibrin decay), PDGF (leukocytes atraction), TGFB (attraction fibroblasts)</a:t>
            </a:r>
            <a:endParaRPr b="0" lang="en-US" sz="1200" spc="-1" strike="noStrike">
              <a:latin typeface="Arial"/>
            </a:endParaRPr>
          </a:p>
          <a:p>
            <a:pPr marL="216000" indent="-215640">
              <a:lnSpc>
                <a:spcPct val="100000"/>
              </a:lnSpc>
            </a:pP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Therefore,we assume that the cell migration speed decreases as they move deeper away into the wound area.The reason for this is that the cells less easily find rigid spots to adhere to in the loosely connected regions.</a:t>
            </a:r>
            <a:endParaRPr b="0" lang="en-US" sz="1200" spc="-1" strike="noStrike">
              <a:latin typeface="Arial"/>
            </a:endParaRPr>
          </a:p>
        </p:txBody>
      </p:sp>
      <p:sp>
        <p:nvSpPr>
          <p:cNvPr id="240" name="CustomShape 3"/>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sldImg"/>
          </p:nvPr>
        </p:nvSpPr>
        <p:spPr>
          <a:xfrm>
            <a:off x="685800" y="1143000"/>
            <a:ext cx="5485680" cy="3085560"/>
          </a:xfrm>
          <a:prstGeom prst="rect">
            <a:avLst/>
          </a:prstGeom>
        </p:spPr>
      </p:sp>
      <p:sp>
        <p:nvSpPr>
          <p:cNvPr id="242"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Fibroblasts located outside the wounds -&gt; in undamaged tissue so first expands, cause already pulling </a:t>
            </a:r>
            <a:endParaRPr b="0" lang="en-US" sz="2000" spc="-1" strike="noStrike">
              <a:latin typeface="Arial"/>
            </a:endParaRPr>
          </a:p>
          <a:p>
            <a:pPr marL="216000" indent="-215640">
              <a:lnSpc>
                <a:spcPct val="100000"/>
              </a:lnSpc>
            </a:pPr>
            <a:r>
              <a:rPr b="0" lang="en-US" sz="2000" spc="-1" strike="noStrike">
                <a:latin typeface="Arial"/>
              </a:rPr>
              <a:t>Fibroblasts into the wound </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243" name="CustomShape 3"/>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sldImg"/>
          </p:nvPr>
        </p:nvSpPr>
        <p:spPr>
          <a:xfrm>
            <a:off x="685800" y="1143000"/>
            <a:ext cx="5485680" cy="3085560"/>
          </a:xfrm>
          <a:prstGeom prst="rect">
            <a:avLst/>
          </a:prstGeom>
        </p:spPr>
      </p:sp>
      <p:sp>
        <p:nvSpPr>
          <p:cNvPr id="245" name="PlaceHolder 2"/>
          <p:cNvSpPr>
            <a:spLocks noGrp="1"/>
          </p:cNvSpPr>
          <p:nvPr>
            <p:ph type="body"/>
          </p:nvPr>
        </p:nvSpPr>
        <p:spPr>
          <a:xfrm>
            <a:off x="685800" y="4400640"/>
            <a:ext cx="5485680" cy="3599640"/>
          </a:xfrm>
          <a:prstGeom prst="rect">
            <a:avLst/>
          </a:prstGeom>
        </p:spPr>
        <p:txBody>
          <a:bodyPr lIns="0" rIns="0" tIns="0" bIns="0"/>
          <a:p>
            <a:endParaRPr b="0" lang="en-US" sz="2000" spc="-1" strike="noStrike">
              <a:latin typeface="Arial"/>
            </a:endParaRPr>
          </a:p>
        </p:txBody>
      </p:sp>
      <p:sp>
        <p:nvSpPr>
          <p:cNvPr id="246" name="CustomShape 3"/>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sldImg"/>
          </p:nvPr>
        </p:nvSpPr>
        <p:spPr>
          <a:xfrm>
            <a:off x="685800" y="1143000"/>
            <a:ext cx="5485680" cy="3085560"/>
          </a:xfrm>
          <a:prstGeom prst="rect">
            <a:avLst/>
          </a:prstGeom>
        </p:spPr>
      </p:sp>
      <p:sp>
        <p:nvSpPr>
          <p:cNvPr id="248" name="PlaceHolder 2"/>
          <p:cNvSpPr>
            <a:spLocks noGrp="1"/>
          </p:cNvSpPr>
          <p:nvPr>
            <p:ph type="body"/>
          </p:nvPr>
        </p:nvSpPr>
        <p:spPr>
          <a:xfrm>
            <a:off x="685800" y="4400640"/>
            <a:ext cx="5485680" cy="3599640"/>
          </a:xfrm>
          <a:prstGeom prst="rect">
            <a:avLst/>
          </a:prstGeom>
        </p:spPr>
        <p:txBody>
          <a:bodyPr lIns="0" rIns="0" tIns="0" bIns="0"/>
          <a:p>
            <a:endParaRPr b="0" lang="en-US" sz="2000" spc="-1" strike="noStrike">
              <a:latin typeface="Arial"/>
            </a:endParaRPr>
          </a:p>
        </p:txBody>
      </p:sp>
      <p:sp>
        <p:nvSpPr>
          <p:cNvPr id="249" name="CustomShape 3"/>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sldImg"/>
          </p:nvPr>
        </p:nvSpPr>
        <p:spPr>
          <a:xfrm>
            <a:off x="685800" y="1143000"/>
            <a:ext cx="5485680" cy="3085560"/>
          </a:xfrm>
          <a:prstGeom prst="rect">
            <a:avLst/>
          </a:prstGeom>
        </p:spPr>
      </p:sp>
      <p:sp>
        <p:nvSpPr>
          <p:cNvPr id="251" name="PlaceHolder 2"/>
          <p:cNvSpPr>
            <a:spLocks noGrp="1"/>
          </p:cNvSpPr>
          <p:nvPr>
            <p:ph type="body"/>
          </p:nvPr>
        </p:nvSpPr>
        <p:spPr>
          <a:xfrm>
            <a:off x="685800" y="4400640"/>
            <a:ext cx="5485680" cy="3599640"/>
          </a:xfrm>
          <a:prstGeom prst="rect">
            <a:avLst/>
          </a:prstGeom>
        </p:spPr>
        <p:txBody>
          <a:bodyPr lIns="0" rIns="0" tIns="0" bIns="0"/>
          <a:p>
            <a:endParaRPr b="0" lang="en-US" sz="2000" spc="-1" strike="noStrike">
              <a:latin typeface="Arial"/>
            </a:endParaRPr>
          </a:p>
        </p:txBody>
      </p:sp>
      <p:sp>
        <p:nvSpPr>
          <p:cNvPr id="252" name="CustomShape 3"/>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sldImg"/>
          </p:nvPr>
        </p:nvSpPr>
        <p:spPr>
          <a:xfrm>
            <a:off x="685800" y="1143000"/>
            <a:ext cx="5485680" cy="3085560"/>
          </a:xfrm>
          <a:prstGeom prst="rect">
            <a:avLst/>
          </a:prstGeom>
        </p:spPr>
      </p:sp>
      <p:sp>
        <p:nvSpPr>
          <p:cNvPr id="221" name="PlaceHolder 2"/>
          <p:cNvSpPr>
            <a:spLocks noGrp="1"/>
          </p:cNvSpPr>
          <p:nvPr>
            <p:ph type="body"/>
          </p:nvPr>
        </p:nvSpPr>
        <p:spPr>
          <a:xfrm>
            <a:off x="685800" y="4400640"/>
            <a:ext cx="5485680" cy="3599640"/>
          </a:xfrm>
          <a:prstGeom prst="rect">
            <a:avLst/>
          </a:prstGeom>
        </p:spPr>
        <p:txBody>
          <a:bodyPr lIns="0" rIns="0" tIns="0" bIns="0"/>
          <a:p>
            <a:pPr marL="216000" indent="-216000">
              <a:lnSpc>
                <a:spcPct val="100000"/>
              </a:lnSpc>
            </a:pPr>
            <a:r>
              <a:rPr b="0" lang="en-US" sz="1200" spc="-1" strike="noStrike">
                <a:solidFill>
                  <a:srgbClr val="000000"/>
                </a:solidFill>
                <a:latin typeface="+mn-lt"/>
                <a:ea typeface="+mn-ea"/>
              </a:rPr>
              <a:t>Inflammation helps, clear debris and induce the proliferation phase (fibroblasts entering, then angiogenesis), but may lead to tissue damage if it lasts too long.  This is often the case when: unable to clear debris, excessive detritus, devitalised tissue, or microbial biofilm is present.  </a:t>
            </a:r>
            <a:endParaRPr b="0" lang="en-US" sz="1200" spc="-1" strike="noStrike">
              <a:latin typeface="Arial"/>
            </a:endParaRPr>
          </a:p>
          <a:p>
            <a:pPr marL="216000" indent="-216000">
              <a:lnSpc>
                <a:spcPct val="100000"/>
              </a:lnSpc>
            </a:pPr>
            <a:endParaRPr b="0" lang="en-US" sz="1200" spc="-1" strike="noStrike">
              <a:latin typeface="Arial"/>
            </a:endParaRPr>
          </a:p>
        </p:txBody>
      </p:sp>
      <p:sp>
        <p:nvSpPr>
          <p:cNvPr id="222" name="CustomShape 3"/>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Img"/>
          </p:nvPr>
        </p:nvSpPr>
        <p:spPr>
          <a:xfrm>
            <a:off x="685800" y="1143000"/>
            <a:ext cx="5485680" cy="3085560"/>
          </a:xfrm>
          <a:prstGeom prst="rect">
            <a:avLst/>
          </a:prstGeom>
        </p:spPr>
      </p:sp>
      <p:sp>
        <p:nvSpPr>
          <p:cNvPr id="224"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1200" spc="-1" strike="noStrike">
                <a:solidFill>
                  <a:srgbClr val="000000"/>
                </a:solidFill>
                <a:latin typeface="+mn-lt"/>
                <a:ea typeface="+mn-ea"/>
              </a:rPr>
              <a:t>Perfect skin regeneration of burn wounds remains a challenge. There is still a lack of fundamental understanding of the interactions between different cell types, complex cell signalling networks and mechanical feedback loops during the wound healing process. Previous efforts have focused on constructing dynamic computational frameworks simulating cutaneous wound healing [1,2,3], but have not focused on burn wound healing.  </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In addition, dynamic computational models have been used to study the inflammation process in wound healing. Presbitero et al. [4] constructed a validated numerical systemic inflammation model under clinical treatment conditions of the Alkaline Phosphatase enzyme. Alkaline phosphatase (AP) exhibits anti-inflammatory effects by dephosphorylating inflammation triggering moieties (ITMs) like bacterial lipopolysaccharides and extracellular nucleotides.</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These models are all not burn wound specific, therefore adjustments or an expansion of these models are demanded, to simulate the burn wound procedure.  The link between the AP model and the cutaneous wound healing models, has not been investigated/found yet. By first performing a literature review focused on possible connections, this will be investigated. Constructing a computational model simulating burn wound healing would be a step forward towards a better understanding of dynamical adaptation to heal burn wounds. </a:t>
            </a:r>
            <a:endParaRPr b="0" lang="en-US" sz="1200" spc="-1" strike="noStrike">
              <a:latin typeface="Arial"/>
            </a:endParaRPr>
          </a:p>
          <a:p>
            <a:pPr marL="216000" indent="-215640">
              <a:lnSpc>
                <a:spcPct val="100000"/>
              </a:lnSpc>
            </a:pPr>
            <a:endParaRPr b="0" lang="en-US" sz="1200" spc="-1" strike="noStrike">
              <a:latin typeface="Arial"/>
            </a:endParaRPr>
          </a:p>
          <a:p>
            <a:pPr marL="216000" indent="-215640">
              <a:lnSpc>
                <a:spcPct val="100000"/>
              </a:lnSpc>
            </a:pPr>
            <a:r>
              <a:rPr b="0" lang="en-US" sz="2000" spc="-1" strike="noStrike">
                <a:solidFill>
                  <a:srgbClr val="000000"/>
                </a:solidFill>
                <a:latin typeface="+mn-lt"/>
                <a:ea typeface="+mn-ea"/>
              </a:rPr>
              <a:t>ABM: simulating the actions and interactions of autonomous agents (both individual or collective entities such as organizations or groups) with a view to assessing their effects on the system as a whole</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endParaRPr b="0" lang="en-US" sz="2000" spc="-1" strike="noStrike">
              <a:latin typeface="Arial"/>
            </a:endParaRPr>
          </a:p>
        </p:txBody>
      </p:sp>
      <p:sp>
        <p:nvSpPr>
          <p:cNvPr id="225" name="CustomShape 3"/>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sldImg"/>
          </p:nvPr>
        </p:nvSpPr>
        <p:spPr>
          <a:xfrm>
            <a:off x="685800" y="1143000"/>
            <a:ext cx="5485680" cy="3085560"/>
          </a:xfrm>
          <a:prstGeom prst="rect">
            <a:avLst/>
          </a:prstGeom>
        </p:spPr>
      </p:sp>
      <p:sp>
        <p:nvSpPr>
          <p:cNvPr id="227"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endParaRPr b="0" lang="en-US" sz="2000" spc="-1" strike="noStrike">
              <a:latin typeface="Arial"/>
            </a:endParaRPr>
          </a:p>
          <a:p>
            <a:pPr marL="216000" indent="-215640">
              <a:lnSpc>
                <a:spcPct val="100000"/>
              </a:lnSpc>
            </a:pPr>
            <a:r>
              <a:rPr b="0" lang="en-US" sz="2000" spc="-1" strike="noStrike">
                <a:solidFill>
                  <a:srgbClr val="000000"/>
                </a:solidFill>
                <a:latin typeface="+mn-lt"/>
                <a:ea typeface="+mn-ea"/>
              </a:rPr>
              <a:t>ABM: (both individual or collective entities such as organizations or groups) with a view to assessing their effects on the system as a whole</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1200" spc="-1" strike="noStrike">
                <a:solidFill>
                  <a:srgbClr val="000000"/>
                </a:solidFill>
                <a:latin typeface="+mn-lt"/>
                <a:ea typeface="+mn-ea"/>
              </a:rPr>
              <a:t>Although epidemiological ABMs and EBMs share common </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goals, they differ in how they model the fundamental </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relationships among entities and attention to the level-of-</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detail. Both approaches operate in a world that includes </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entities and observables tracked over a temporal period. </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Observables within the models are measurable characteristics </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of actionable interest. </a:t>
            </a:r>
            <a:endParaRPr b="0" lang="en-US" sz="1200" spc="-1" strike="noStrike">
              <a:latin typeface="Arial"/>
            </a:endParaRPr>
          </a:p>
          <a:p>
            <a:pPr marL="216000" indent="-215640">
              <a:lnSpc>
                <a:spcPct val="100000"/>
              </a:lnSpc>
            </a:pPr>
            <a:endParaRPr b="0" lang="en-US" sz="1200" spc="-1" strike="noStrike">
              <a:latin typeface="Arial"/>
            </a:endParaRPr>
          </a:p>
        </p:txBody>
      </p:sp>
      <p:sp>
        <p:nvSpPr>
          <p:cNvPr id="228" name="CustomShape 3"/>
          <p:cNvSpPr/>
          <p:nvPr/>
        </p:nvSpPr>
        <p:spPr>
          <a:xfrm>
            <a:off x="3884760" y="8685360"/>
            <a:ext cx="2971080" cy="457920"/>
          </a:xfrm>
          <a:prstGeom prst="rect">
            <a:avLst/>
          </a:prstGeom>
          <a:noFill/>
          <a:ln>
            <a:noFill/>
          </a:ln>
        </p:spPr>
        <p:style>
          <a:lnRef idx="0"/>
          <a:fillRef idx="0"/>
          <a:effectRef idx="0"/>
          <a:fontRef idx="minor"/>
        </p:style>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0" y="6400800"/>
            <a:ext cx="12191400" cy="456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 name="CustomShape 2" hidden="1"/>
          <p:cNvSpPr/>
          <p:nvPr/>
        </p:nvSpPr>
        <p:spPr>
          <a:xfrm>
            <a:off x="0" y="6334200"/>
            <a:ext cx="12191400" cy="65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 name="Line 3"/>
          <p:cNvSpPr/>
          <p:nvPr/>
        </p:nvSpPr>
        <p:spPr>
          <a:xfrm>
            <a:off x="1193400" y="1737720"/>
            <a:ext cx="996696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3" name="CustomShape 4"/>
          <p:cNvSpPr/>
          <p:nvPr/>
        </p:nvSpPr>
        <p:spPr>
          <a:xfrm>
            <a:off x="3240" y="6400800"/>
            <a:ext cx="12188160" cy="456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12188160" cy="63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PlaceHolder 6"/>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6"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CustomShape 1"/>
          <p:cNvSpPr/>
          <p:nvPr/>
        </p:nvSpPr>
        <p:spPr>
          <a:xfrm>
            <a:off x="0" y="6400800"/>
            <a:ext cx="12191400" cy="456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4" name="CustomShape 2"/>
          <p:cNvSpPr/>
          <p:nvPr/>
        </p:nvSpPr>
        <p:spPr>
          <a:xfrm>
            <a:off x="0" y="6334200"/>
            <a:ext cx="12191400" cy="65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5" name="Line 3"/>
          <p:cNvSpPr/>
          <p:nvPr/>
        </p:nvSpPr>
        <p:spPr>
          <a:xfrm>
            <a:off x="1193400" y="1737720"/>
            <a:ext cx="996696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46" name="PlaceHolder 4"/>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47"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wmf"/><Relationship Id="rId3" Type="http://schemas.openxmlformats.org/officeDocument/2006/relationships/slideLayout" Target="../slideLayouts/slideLayout1.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9.wmf"/><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1066680" y="524880"/>
            <a:ext cx="10057680" cy="356472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46" strike="noStrike">
                <a:solidFill>
                  <a:srgbClr val="404040"/>
                </a:solidFill>
                <a:latin typeface="Calibri Light"/>
              </a:rPr>
              <a:t>Burn wound healing model</a:t>
            </a:r>
            <a:endParaRPr b="0" lang="en-US" sz="4800" spc="-1" strike="noStrike">
              <a:latin typeface="Arial"/>
            </a:endParaRPr>
          </a:p>
        </p:txBody>
      </p:sp>
      <p:sp>
        <p:nvSpPr>
          <p:cNvPr id="91" name="CustomShape 2"/>
          <p:cNvSpPr/>
          <p:nvPr/>
        </p:nvSpPr>
        <p:spPr>
          <a:xfrm>
            <a:off x="1174320" y="4665600"/>
            <a:ext cx="1552320" cy="912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8b7b57"/>
                </a:solidFill>
                <a:latin typeface="Calibri"/>
                <a:ea typeface="DejaVu Sans"/>
              </a:rPr>
              <a:t>Mark de Boer</a:t>
            </a:r>
            <a:r>
              <a:rPr b="0" lang="en-US" sz="1800" spc="-1" strike="noStrike">
                <a:solidFill>
                  <a:srgbClr val="8b7b57"/>
                </a:solidFill>
                <a:latin typeface="Calibri"/>
                <a:ea typeface="DejaVu Sans"/>
              </a:rPr>
              <a:t>	</a:t>
            </a:r>
            <a:endParaRPr b="0" lang="en-US" sz="1800" spc="-1" strike="noStrike">
              <a:latin typeface="Arial"/>
            </a:endParaRPr>
          </a:p>
          <a:p>
            <a:pPr>
              <a:lnSpc>
                <a:spcPct val="100000"/>
              </a:lnSpc>
            </a:pPr>
            <a:r>
              <a:rPr b="0" lang="en-US" sz="1800" spc="-1" strike="noStrike">
                <a:solidFill>
                  <a:srgbClr val="8b7b57"/>
                </a:solidFill>
                <a:latin typeface="Calibri"/>
                <a:ea typeface="DejaVu Sans"/>
              </a:rPr>
              <a:t>Ben Dickens</a:t>
            </a:r>
            <a:endParaRPr b="0" lang="en-US" sz="1800" spc="-1" strike="noStrike">
              <a:latin typeface="Arial"/>
            </a:endParaRPr>
          </a:p>
          <a:p>
            <a:pPr>
              <a:lnSpc>
                <a:spcPct val="100000"/>
              </a:lnSpc>
            </a:pPr>
            <a:endParaRPr b="0" lang="en-US" sz="1800" spc="-1" strike="noStrike">
              <a:latin typeface="Arial"/>
            </a:endParaRPr>
          </a:p>
        </p:txBody>
      </p:sp>
      <p:pic>
        <p:nvPicPr>
          <p:cNvPr id="92" name="Picture 4" descr=""/>
          <p:cNvPicPr/>
          <p:nvPr/>
        </p:nvPicPr>
        <p:blipFill>
          <a:blip r:embed="rId1"/>
          <a:stretch/>
        </p:blipFill>
        <p:spPr>
          <a:xfrm>
            <a:off x="0" y="-1572480"/>
            <a:ext cx="12480840" cy="4492440"/>
          </a:xfrm>
          <a:prstGeom prst="rect">
            <a:avLst/>
          </a:prstGeom>
          <a:ln>
            <a:noFill/>
          </a:ln>
        </p:spPr>
      </p:pic>
      <p:sp>
        <p:nvSpPr>
          <p:cNvPr id="93" name="Line 3"/>
          <p:cNvSpPr/>
          <p:nvPr/>
        </p:nvSpPr>
        <p:spPr>
          <a:xfrm>
            <a:off x="1166040" y="4090320"/>
            <a:ext cx="633708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27" name="CustomShape 1"/>
          <p:cNvSpPr/>
          <p:nvPr/>
        </p:nvSpPr>
        <p:spPr>
          <a:xfrm>
            <a:off x="923760" y="3114720"/>
            <a:ext cx="9962280" cy="36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28" name="CustomShape 2"/>
          <p:cNvSpPr/>
          <p:nvPr/>
        </p:nvSpPr>
        <p:spPr>
          <a:xfrm>
            <a:off x="4294080" y="3114720"/>
            <a:ext cx="360" cy="75168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29" name="CustomShape 3"/>
          <p:cNvSpPr/>
          <p:nvPr/>
        </p:nvSpPr>
        <p:spPr>
          <a:xfrm>
            <a:off x="8216280" y="3130560"/>
            <a:ext cx="360" cy="75168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30" name="CustomShape 4"/>
          <p:cNvSpPr/>
          <p:nvPr/>
        </p:nvSpPr>
        <p:spPr>
          <a:xfrm>
            <a:off x="1104840" y="3114720"/>
            <a:ext cx="360" cy="71316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31" name="CustomShape 5"/>
          <p:cNvSpPr/>
          <p:nvPr/>
        </p:nvSpPr>
        <p:spPr>
          <a:xfrm flipH="1">
            <a:off x="9771840" y="3130560"/>
            <a:ext cx="2520" cy="1212120"/>
          </a:xfrm>
          <a:custGeom>
            <a:avLst/>
            <a:gdLst/>
            <a:ahLst/>
            <a:rect l="l" t="t" r="r" b="b"/>
            <a:pathLst>
              <a:path w="21600" h="21600">
                <a:moveTo>
                  <a:pt x="0" y="0"/>
                </a:moveTo>
                <a:lnTo>
                  <a:pt x="21600" y="21600"/>
                </a:lnTo>
              </a:path>
            </a:pathLst>
          </a:custGeom>
          <a:noFill/>
          <a:ln>
            <a:solidFill>
              <a:srgbClr val="00b050"/>
            </a:solidFill>
            <a:round/>
            <a:tailEnd len="med" type="triangle" w="med"/>
          </a:ln>
          <a:effectLst>
            <a:outerShdw algn="br" blurRad="38100" dir="2700000" dist="25400" rotWithShape="0">
              <a:srgbClr val="000000">
                <a:alpha val="60000"/>
              </a:srgbClr>
            </a:outerShdw>
          </a:effectLst>
        </p:spPr>
        <p:style>
          <a:lnRef idx="3">
            <a:schemeClr val="accent1"/>
          </a:lnRef>
          <a:fillRef idx="0">
            <a:schemeClr val="accent1"/>
          </a:fillRef>
          <a:effectRef idx="2">
            <a:schemeClr val="accent1"/>
          </a:effectRef>
          <a:fontRef idx="minor"/>
        </p:style>
      </p:sp>
      <p:sp>
        <p:nvSpPr>
          <p:cNvPr id="132" name="CustomShape 6"/>
          <p:cNvSpPr/>
          <p:nvPr/>
        </p:nvSpPr>
        <p:spPr>
          <a:xfrm>
            <a:off x="9153000" y="4441320"/>
            <a:ext cx="2694960" cy="1461600"/>
          </a:xfrm>
          <a:prstGeom prst="rect">
            <a:avLst/>
          </a:prstGeom>
          <a:noFill/>
          <a:ln>
            <a:no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Sloot et al. ~</a:t>
            </a:r>
            <a:endParaRPr b="0" lang="en-US" sz="1800" spc="-1" strike="noStrike">
              <a:latin typeface="Arial"/>
            </a:endParaRPr>
          </a:p>
          <a:p>
            <a:pPr>
              <a:lnSpc>
                <a:spcPct val="100000"/>
              </a:lnSpc>
            </a:pPr>
            <a:r>
              <a:rPr b="0" lang="en-US" sz="1800" spc="-1" strike="noStrike">
                <a:solidFill>
                  <a:srgbClr val="00b050"/>
                </a:solidFill>
                <a:latin typeface="Calibri"/>
                <a:ea typeface="DejaVu Sans"/>
              </a:rPr>
              <a:t>Alkaline Phospatase </a:t>
            </a:r>
            <a:r>
              <a:rPr b="0" lang="en-US" sz="1800" spc="-1" strike="noStrike">
                <a:solidFill>
                  <a:srgbClr val="000000"/>
                </a:solidFill>
                <a:latin typeface="Calibri"/>
                <a:ea typeface="DejaVu Sans"/>
              </a:rPr>
              <a:t>and it’s role in the Immune System</a:t>
            </a:r>
            <a:endParaRPr b="0" lang="en-US" sz="1800" spc="-1" strike="noStrike">
              <a:latin typeface="Arial"/>
            </a:endParaRPr>
          </a:p>
          <a:p>
            <a:pPr>
              <a:lnSpc>
                <a:spcPct val="100000"/>
              </a:lnSpc>
            </a:pPr>
            <a:endParaRPr b="0" lang="en-US" sz="1800" spc="-1" strike="noStrike">
              <a:latin typeface="Arial"/>
            </a:endParaRPr>
          </a:p>
        </p:txBody>
      </p:sp>
      <p:sp>
        <p:nvSpPr>
          <p:cNvPr id="133" name="CustomShape 7"/>
          <p:cNvSpPr/>
          <p:nvPr/>
        </p:nvSpPr>
        <p:spPr>
          <a:xfrm>
            <a:off x="9772560" y="3137040"/>
            <a:ext cx="751680" cy="30312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2018</a:t>
            </a:r>
            <a:endParaRPr b="0" lang="en-US" sz="1400" spc="-1" strike="noStrike">
              <a:latin typeface="Arial"/>
            </a:endParaRPr>
          </a:p>
        </p:txBody>
      </p:sp>
      <p:sp>
        <p:nvSpPr>
          <p:cNvPr id="134" name="CustomShape 8"/>
          <p:cNvSpPr/>
          <p:nvPr/>
        </p:nvSpPr>
        <p:spPr>
          <a:xfrm>
            <a:off x="3216240" y="4005000"/>
            <a:ext cx="2688480" cy="1187280"/>
          </a:xfrm>
          <a:prstGeom prst="rect">
            <a:avLst/>
          </a:prstGeom>
          <a:noFill/>
          <a:ln>
            <a:solidFill>
              <a:schemeClr val="accent2"/>
            </a:solid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Ziraldo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Computational Modeling of Inflammation and Wound Healing </a:t>
            </a:r>
            <a:endParaRPr b="0" lang="en-US" sz="1800" spc="-1" strike="noStrike">
              <a:latin typeface="Arial"/>
            </a:endParaRPr>
          </a:p>
        </p:txBody>
      </p:sp>
      <p:sp>
        <p:nvSpPr>
          <p:cNvPr id="135" name="CustomShape 9"/>
          <p:cNvSpPr/>
          <p:nvPr/>
        </p:nvSpPr>
        <p:spPr>
          <a:xfrm>
            <a:off x="1119240" y="3143520"/>
            <a:ext cx="751680" cy="30312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2007</a:t>
            </a:r>
            <a:endParaRPr b="0" lang="en-US" sz="1400" spc="-1" strike="noStrike">
              <a:latin typeface="Arial"/>
            </a:endParaRPr>
          </a:p>
        </p:txBody>
      </p:sp>
      <p:sp>
        <p:nvSpPr>
          <p:cNvPr id="136" name="CustomShape 10"/>
          <p:cNvSpPr/>
          <p:nvPr/>
        </p:nvSpPr>
        <p:spPr>
          <a:xfrm>
            <a:off x="8937720" y="550800"/>
            <a:ext cx="2910240" cy="912960"/>
          </a:xfrm>
          <a:prstGeom prst="rect">
            <a:avLst/>
          </a:prstGeom>
          <a:noFill/>
          <a:ln w="12600">
            <a:solidFill>
              <a:schemeClr val="accent2"/>
            </a:solidFill>
            <a:round/>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Boon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A multi-agent cell-based model for wound contraction</a:t>
            </a:r>
            <a:endParaRPr b="0" lang="en-US" sz="1800" spc="-1" strike="noStrike">
              <a:latin typeface="Arial"/>
            </a:endParaRPr>
          </a:p>
        </p:txBody>
      </p:sp>
      <p:sp>
        <p:nvSpPr>
          <p:cNvPr id="137" name="CustomShape 11"/>
          <p:cNvSpPr/>
          <p:nvPr/>
        </p:nvSpPr>
        <p:spPr>
          <a:xfrm>
            <a:off x="7368840" y="2806920"/>
            <a:ext cx="751680" cy="30312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2016</a:t>
            </a:r>
            <a:endParaRPr b="0" lang="en-US" sz="1400" spc="-1" strike="noStrike">
              <a:latin typeface="Arial"/>
            </a:endParaRPr>
          </a:p>
        </p:txBody>
      </p:sp>
      <p:sp>
        <p:nvSpPr>
          <p:cNvPr id="138" name="CustomShape 12"/>
          <p:cNvSpPr/>
          <p:nvPr/>
        </p:nvSpPr>
        <p:spPr>
          <a:xfrm>
            <a:off x="6258240" y="3918240"/>
            <a:ext cx="2833200" cy="1187280"/>
          </a:xfrm>
          <a:prstGeom prst="rect">
            <a:avLst/>
          </a:prstGeom>
          <a:noFill/>
          <a:ln>
            <a:solidFill>
              <a:schemeClr val="accent2"/>
            </a:solid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Tepole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Computational systems mechanobiology of Wound Healing</a:t>
            </a:r>
            <a:endParaRPr b="0" lang="en-US" sz="1800" spc="-1" strike="noStrike">
              <a:latin typeface="Arial"/>
            </a:endParaRPr>
          </a:p>
        </p:txBody>
      </p:sp>
      <p:sp>
        <p:nvSpPr>
          <p:cNvPr id="139" name="CustomShape 13"/>
          <p:cNvSpPr/>
          <p:nvPr/>
        </p:nvSpPr>
        <p:spPr>
          <a:xfrm>
            <a:off x="8238960" y="3137040"/>
            <a:ext cx="751680" cy="30312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2017</a:t>
            </a:r>
            <a:endParaRPr b="0" lang="en-US" sz="1400" spc="-1" strike="noStrike">
              <a:latin typeface="Arial"/>
            </a:endParaRPr>
          </a:p>
        </p:txBody>
      </p:sp>
      <p:sp>
        <p:nvSpPr>
          <p:cNvPr id="140" name="CustomShape 14"/>
          <p:cNvSpPr/>
          <p:nvPr/>
        </p:nvSpPr>
        <p:spPr>
          <a:xfrm>
            <a:off x="343440" y="3918240"/>
            <a:ext cx="2561400" cy="1187280"/>
          </a:xfrm>
          <a:prstGeom prst="rect">
            <a:avLst/>
          </a:prstGeom>
          <a:noFill/>
          <a:ln>
            <a:no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Mi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Agent-based model of inflammation and wound healing</a:t>
            </a:r>
            <a:endParaRPr b="0" lang="en-US" sz="1800" spc="-1" strike="noStrike">
              <a:latin typeface="Arial"/>
            </a:endParaRPr>
          </a:p>
        </p:txBody>
      </p:sp>
      <p:sp>
        <p:nvSpPr>
          <p:cNvPr id="141" name="CustomShape 15"/>
          <p:cNvSpPr/>
          <p:nvPr/>
        </p:nvSpPr>
        <p:spPr>
          <a:xfrm>
            <a:off x="4294080" y="3114720"/>
            <a:ext cx="751680" cy="30312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2013</a:t>
            </a:r>
            <a:endParaRPr b="0" lang="en-US" sz="1400" spc="-1" strike="noStrike">
              <a:latin typeface="Arial"/>
            </a:endParaRPr>
          </a:p>
        </p:txBody>
      </p:sp>
      <p:sp>
        <p:nvSpPr>
          <p:cNvPr id="142" name="CustomShape 16"/>
          <p:cNvSpPr/>
          <p:nvPr/>
        </p:nvSpPr>
        <p:spPr>
          <a:xfrm>
            <a:off x="2811600" y="206640"/>
            <a:ext cx="2681640" cy="1461600"/>
          </a:xfrm>
          <a:prstGeom prst="rect">
            <a:avLst/>
          </a:prstGeom>
          <a:noFill/>
          <a:ln>
            <a:no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Tepole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Computational modeling of chemo-bio-mechanical</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Coupling toward</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wound healing</a:t>
            </a:r>
            <a:endParaRPr b="0" lang="en-US" sz="1800" spc="-1" strike="noStrike">
              <a:latin typeface="Arial"/>
            </a:endParaRPr>
          </a:p>
        </p:txBody>
      </p:sp>
      <p:sp>
        <p:nvSpPr>
          <p:cNvPr id="143" name="CustomShape 17"/>
          <p:cNvSpPr/>
          <p:nvPr/>
        </p:nvSpPr>
        <p:spPr>
          <a:xfrm>
            <a:off x="5258880" y="2806920"/>
            <a:ext cx="751680" cy="30312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2014</a:t>
            </a:r>
            <a:endParaRPr b="0" lang="en-US" sz="1400" spc="-1" strike="noStrike">
              <a:latin typeface="Arial"/>
            </a:endParaRPr>
          </a:p>
        </p:txBody>
      </p:sp>
      <p:sp>
        <p:nvSpPr>
          <p:cNvPr id="144" name="Line 18"/>
          <p:cNvSpPr/>
          <p:nvPr/>
        </p:nvSpPr>
        <p:spPr>
          <a:xfrm flipV="1">
            <a:off x="7284600" y="2339280"/>
            <a:ext cx="360" cy="768240"/>
          </a:xfrm>
          <a:prstGeom prst="line">
            <a:avLst/>
          </a:prstGeom>
          <a:ln>
            <a:round/>
          </a:ln>
        </p:spPr>
        <p:style>
          <a:lnRef idx="3">
            <a:schemeClr val="accent2"/>
          </a:lnRef>
          <a:fillRef idx="0">
            <a:schemeClr val="accent2"/>
          </a:fillRef>
          <a:effectRef idx="2">
            <a:schemeClr val="accent2"/>
          </a:effectRef>
          <a:fontRef idx="minor"/>
        </p:style>
      </p:sp>
      <p:sp>
        <p:nvSpPr>
          <p:cNvPr id="145" name="Line 19"/>
          <p:cNvSpPr/>
          <p:nvPr/>
        </p:nvSpPr>
        <p:spPr>
          <a:xfrm>
            <a:off x="7284600" y="2339280"/>
            <a:ext cx="2682360" cy="360"/>
          </a:xfrm>
          <a:prstGeom prst="line">
            <a:avLst/>
          </a:prstGeom>
          <a:ln>
            <a:round/>
          </a:ln>
        </p:spPr>
        <p:style>
          <a:lnRef idx="3">
            <a:schemeClr val="accent2"/>
          </a:lnRef>
          <a:fillRef idx="0">
            <a:schemeClr val="accent2"/>
          </a:fillRef>
          <a:effectRef idx="2">
            <a:schemeClr val="accent2"/>
          </a:effectRef>
          <a:fontRef idx="minor"/>
        </p:style>
      </p:sp>
      <p:sp>
        <p:nvSpPr>
          <p:cNvPr id="146" name="CustomShape 20"/>
          <p:cNvSpPr/>
          <p:nvPr/>
        </p:nvSpPr>
        <p:spPr>
          <a:xfrm flipV="1">
            <a:off x="3505320" y="1888200"/>
            <a:ext cx="360" cy="50292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47" name="CustomShape 21"/>
          <p:cNvSpPr/>
          <p:nvPr/>
        </p:nvSpPr>
        <p:spPr>
          <a:xfrm flipV="1">
            <a:off x="9966960" y="1637640"/>
            <a:ext cx="360" cy="70020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48" name="Line 22"/>
          <p:cNvSpPr/>
          <p:nvPr/>
        </p:nvSpPr>
        <p:spPr>
          <a:xfrm>
            <a:off x="3504960" y="2400120"/>
            <a:ext cx="1799640" cy="360"/>
          </a:xfrm>
          <a:prstGeom prst="line">
            <a:avLst/>
          </a:prstGeom>
          <a:ln>
            <a:round/>
          </a:ln>
        </p:spPr>
        <p:style>
          <a:lnRef idx="3">
            <a:schemeClr val="accent2"/>
          </a:lnRef>
          <a:fillRef idx="0">
            <a:schemeClr val="accent2"/>
          </a:fillRef>
          <a:effectRef idx="2">
            <a:schemeClr val="accent2"/>
          </a:effectRef>
          <a:fontRef idx="minor"/>
        </p:style>
      </p:sp>
      <p:sp>
        <p:nvSpPr>
          <p:cNvPr id="149" name="Line 23"/>
          <p:cNvSpPr/>
          <p:nvPr/>
        </p:nvSpPr>
        <p:spPr>
          <a:xfrm flipV="1">
            <a:off x="5281560" y="2400120"/>
            <a:ext cx="360" cy="707400"/>
          </a:xfrm>
          <a:prstGeom prst="line">
            <a:avLst/>
          </a:prstGeom>
          <a:ln>
            <a:round/>
          </a:ln>
        </p:spPr>
        <p:style>
          <a:lnRef idx="3">
            <a:schemeClr val="accent2"/>
          </a:lnRef>
          <a:fillRef idx="0">
            <a:schemeClr val="accent2"/>
          </a:fillRef>
          <a:effectRef idx="2">
            <a:schemeClr val="accent2"/>
          </a:effectRef>
          <a:fontRef idx="minor"/>
        </p:style>
      </p:sp>
      <p:sp>
        <p:nvSpPr>
          <p:cNvPr id="150" name="CustomShape 24"/>
          <p:cNvSpPr/>
          <p:nvPr/>
        </p:nvSpPr>
        <p:spPr>
          <a:xfrm flipV="1">
            <a:off x="6431400" y="1567080"/>
            <a:ext cx="360" cy="154620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51" name="CustomShape 25"/>
          <p:cNvSpPr/>
          <p:nvPr/>
        </p:nvSpPr>
        <p:spPr>
          <a:xfrm>
            <a:off x="5304600" y="237600"/>
            <a:ext cx="3074400" cy="10728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1" i="1" lang="en-US" sz="1800" spc="-1" strike="noStrike">
                <a:solidFill>
                  <a:srgbClr val="000000"/>
                </a:solidFill>
                <a:latin typeface="Calibri"/>
                <a:ea typeface="DejaVu Sans"/>
              </a:rPr>
              <a:t>Flegg et al.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On the mathematical modeling of wound healing angiogenesis</a:t>
            </a:r>
            <a:endParaRPr b="0" lang="en-US" sz="1800" spc="-1" strike="noStrike">
              <a:latin typeface="Arial"/>
            </a:endParaRPr>
          </a:p>
        </p:txBody>
      </p:sp>
      <p:sp>
        <p:nvSpPr>
          <p:cNvPr id="152" name="CustomShape 26"/>
          <p:cNvSpPr/>
          <p:nvPr/>
        </p:nvSpPr>
        <p:spPr>
          <a:xfrm>
            <a:off x="6429240" y="2785320"/>
            <a:ext cx="751680" cy="30312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2015</a:t>
            </a:r>
            <a:endParaRPr b="0" lang="en-US" sz="1400" spc="-1" strike="noStrike">
              <a:latin typeface="Arial"/>
            </a:endParaRPr>
          </a:p>
        </p:txBody>
      </p:sp>
      <p:sp>
        <p:nvSpPr>
          <p:cNvPr id="153" name="CustomShape 27"/>
          <p:cNvSpPr/>
          <p:nvPr/>
        </p:nvSpPr>
        <p:spPr>
          <a:xfrm>
            <a:off x="0" y="1638360"/>
            <a:ext cx="2929680" cy="1187280"/>
          </a:xfrm>
          <a:prstGeom prst="rect">
            <a:avLst/>
          </a:prstGeom>
          <a:noFill/>
          <a:ln>
            <a:solidFill>
              <a:schemeClr val="accent2"/>
            </a:solidFill>
          </a:ln>
        </p:spPr>
        <p:style>
          <a:lnRef idx="0"/>
          <a:fillRef idx="0"/>
          <a:effectRef idx="0"/>
          <a:fontRef idx="minor"/>
        </p:style>
        <p:txBody>
          <a:bodyPr lIns="90000" rIns="90000" tIns="45000" bIns="45000"/>
          <a:p>
            <a:pPr>
              <a:lnSpc>
                <a:spcPct val="100000"/>
              </a:lnSpc>
            </a:pPr>
            <a:r>
              <a:rPr b="1" i="1" lang="en-US" sz="1800" spc="-1" strike="noStrike">
                <a:solidFill>
                  <a:srgbClr val="000000"/>
                </a:solidFill>
                <a:latin typeface="Calibri"/>
                <a:ea typeface="DejaVu Sans"/>
              </a:rPr>
              <a:t>Li et al.  2011 ~</a:t>
            </a:r>
            <a:br/>
            <a:r>
              <a:rPr b="0" lang="en-US" sz="1800" spc="-1" strike="noStrike">
                <a:solidFill>
                  <a:srgbClr val="000000"/>
                </a:solidFill>
                <a:latin typeface="Calibri"/>
                <a:ea typeface="DejaVu Sans"/>
              </a:rPr>
              <a:t>Biosimulation of Acute Phonotrauma: an Extended Model</a:t>
            </a:r>
            <a:endParaRPr b="0" lang="en-US" sz="1800" spc="-1" strike="noStrike">
              <a:latin typeface="Arial"/>
            </a:endParaRPr>
          </a:p>
        </p:txBody>
      </p:sp>
      <p:sp>
        <p:nvSpPr>
          <p:cNvPr id="154" name="CustomShape 28"/>
          <p:cNvSpPr/>
          <p:nvPr/>
        </p:nvSpPr>
        <p:spPr>
          <a:xfrm flipV="1">
            <a:off x="2513160" y="2837880"/>
            <a:ext cx="360" cy="275400"/>
          </a:xfrm>
          <a:custGeom>
            <a:avLst/>
            <a:gdLst/>
            <a:ahLst/>
            <a:rect l="l" t="t" r="r" b="b"/>
            <a:pathLst>
              <a:path w="21600" h="21600">
                <a:moveTo>
                  <a:pt x="0" y="0"/>
                </a:moveTo>
                <a:lnTo>
                  <a:pt x="21600" y="21600"/>
                </a:lnTo>
              </a:path>
            </a:pathLst>
          </a:custGeom>
          <a:noFill/>
          <a:ln>
            <a:round/>
            <a:tailEnd len="med" type="triangle" w="med"/>
          </a:ln>
          <a:effectLst>
            <a:outerShdw algn="br" blurRad="38100" dir="2700000" dist="25400" rotWithShape="0">
              <a:srgbClr val="000000">
                <a:alpha val="60000"/>
              </a:srgbClr>
            </a:outerShdw>
          </a:effectLst>
        </p:spPr>
        <p:style>
          <a:lnRef idx="3">
            <a:schemeClr val="accent2"/>
          </a:lnRef>
          <a:fillRef idx="0">
            <a:schemeClr val="accent2"/>
          </a:fillRef>
          <a:effectRef idx="2">
            <a:schemeClr val="accent2"/>
          </a:effectRef>
          <a:fontRef idx="minor"/>
        </p:style>
      </p:sp>
      <p:sp>
        <p:nvSpPr>
          <p:cNvPr id="155" name="CustomShape 29"/>
          <p:cNvSpPr/>
          <p:nvPr/>
        </p:nvSpPr>
        <p:spPr>
          <a:xfrm>
            <a:off x="2578320" y="2803320"/>
            <a:ext cx="751680" cy="30312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Calibri"/>
                <a:ea typeface="DejaVu Sans"/>
              </a:rPr>
              <a:t>2011</a:t>
            </a:r>
            <a:endParaRPr b="0" lang="en-US" sz="14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56" name="CustomShape 1"/>
          <p:cNvSpPr/>
          <p:nvPr/>
        </p:nvSpPr>
        <p:spPr>
          <a:xfrm>
            <a:off x="947520" y="1378440"/>
            <a:ext cx="10766520" cy="1448640"/>
          </a:xfrm>
          <a:prstGeom prst="rect">
            <a:avLst/>
          </a:prstGeom>
          <a:noFill/>
          <a:ln>
            <a:noFill/>
          </a:ln>
        </p:spPr>
        <p:style>
          <a:lnRef idx="0"/>
          <a:fillRef idx="0"/>
          <a:effectRef idx="0"/>
          <a:fontRef idx="minor"/>
        </p:style>
        <p:txBody>
          <a:bodyPr lIns="90000" rIns="90000" tIns="45000" bIns="45000" anchor="b">
            <a:normAutofit/>
          </a:bodyPr>
          <a:p>
            <a:pPr>
              <a:lnSpc>
                <a:spcPct val="85000"/>
              </a:lnSpc>
            </a:pPr>
            <a:br/>
            <a:r>
              <a:rPr b="1" lang="en-US" sz="4800" spc="-46" strike="noStrike">
                <a:solidFill>
                  <a:srgbClr val="404040"/>
                </a:solidFill>
                <a:latin typeface="Calibri Light"/>
              </a:rPr>
              <a:t>Ziraldo et al.  2013 ~</a:t>
            </a:r>
            <a:br/>
            <a:r>
              <a:rPr b="0" lang="en-US" sz="5300" spc="-46" strike="noStrike">
                <a:solidFill>
                  <a:srgbClr val="404040"/>
                </a:solidFill>
                <a:latin typeface="Calibri Light"/>
              </a:rPr>
              <a:t>Computational Modeling of Inflammation and Wound Healing </a:t>
            </a:r>
            <a:br/>
            <a:endParaRPr b="0" lang="en-US" sz="5300" spc="-1" strike="noStrike">
              <a:latin typeface="Arial"/>
            </a:endParaRPr>
          </a:p>
        </p:txBody>
      </p:sp>
      <p:sp>
        <p:nvSpPr>
          <p:cNvPr id="157" name="Line 2"/>
          <p:cNvSpPr/>
          <p:nvPr/>
        </p:nvSpPr>
        <p:spPr>
          <a:xfrm>
            <a:off x="1106640" y="2228760"/>
            <a:ext cx="9163800" cy="360"/>
          </a:xfrm>
          <a:prstGeom prst="line">
            <a:avLst/>
          </a:prstGeom>
          <a:ln>
            <a:round/>
          </a:ln>
        </p:spPr>
        <p:style>
          <a:lnRef idx="3">
            <a:schemeClr val="accent2"/>
          </a:lnRef>
          <a:fillRef idx="0">
            <a:schemeClr val="accent2"/>
          </a:fillRef>
          <a:effectRef idx="2">
            <a:schemeClr val="accent2"/>
          </a:effectRef>
          <a:fontRef idx="minor"/>
        </p:style>
      </p:sp>
      <p:sp>
        <p:nvSpPr>
          <p:cNvPr id="158" name="CustomShape 3"/>
          <p:cNvSpPr/>
          <p:nvPr/>
        </p:nvSpPr>
        <p:spPr>
          <a:xfrm>
            <a:off x="947520" y="2229120"/>
            <a:ext cx="4402440" cy="399240"/>
          </a:xfrm>
          <a:prstGeom prst="rect">
            <a:avLst/>
          </a:prstGeom>
          <a:noFill/>
          <a:ln>
            <a:noFill/>
          </a:ln>
        </p:spPr>
        <p:style>
          <a:lnRef idx="0"/>
          <a:fillRef idx="0"/>
          <a:effectRef idx="0"/>
          <a:fontRef idx="minor"/>
        </p:style>
      </p:sp>
      <p:sp>
        <p:nvSpPr>
          <p:cNvPr id="159" name="CustomShape 4"/>
          <p:cNvSpPr/>
          <p:nvPr/>
        </p:nvSpPr>
        <p:spPr>
          <a:xfrm>
            <a:off x="1106640" y="2524320"/>
            <a:ext cx="4644000" cy="338184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9b2d1f"/>
              </a:buClr>
              <a:buFont typeface="Arial"/>
              <a:buChar char="•"/>
            </a:pPr>
            <a:r>
              <a:rPr b="0" lang="en-US" sz="2400" spc="-1" strike="noStrike">
                <a:solidFill>
                  <a:srgbClr val="000000"/>
                </a:solidFill>
                <a:latin typeface="Calibri"/>
                <a:ea typeface="DejaVu Sans"/>
              </a:rPr>
              <a:t>SPARK-PL (Java)</a:t>
            </a:r>
            <a:endParaRPr b="0" lang="en-US" sz="2400" spc="-1" strike="noStrike">
              <a:latin typeface="Arial"/>
            </a:endParaRPr>
          </a:p>
          <a:p>
            <a:pPr marL="285840" indent="-285120">
              <a:lnSpc>
                <a:spcPct val="100000"/>
              </a:lnSpc>
              <a:buClr>
                <a:srgbClr val="9b2d1f"/>
              </a:buClr>
              <a:buFont typeface="Arial"/>
              <a:buChar char="•"/>
            </a:pPr>
            <a:r>
              <a:rPr b="0" lang="en-US" sz="2400" spc="-1" strike="noStrike">
                <a:solidFill>
                  <a:srgbClr val="000000"/>
                </a:solidFill>
                <a:latin typeface="Calibri"/>
                <a:ea typeface="DejaVu Sans"/>
              </a:rPr>
              <a:t>2-Dimensional ABM model</a:t>
            </a:r>
            <a:endParaRPr b="0" lang="en-US" sz="2400" spc="-1" strike="noStrike">
              <a:latin typeface="Arial"/>
            </a:endParaRPr>
          </a:p>
          <a:p>
            <a:pPr marL="285840" indent="-285120">
              <a:lnSpc>
                <a:spcPct val="100000"/>
              </a:lnSpc>
              <a:buClr>
                <a:srgbClr val="9b2d1f"/>
              </a:buClr>
              <a:buFont typeface="Arial"/>
              <a:buChar char="•"/>
            </a:pPr>
            <a:r>
              <a:rPr b="0" lang="en-US" sz="2400" spc="-1" strike="noStrike">
                <a:solidFill>
                  <a:srgbClr val="000000"/>
                </a:solidFill>
                <a:latin typeface="Calibri"/>
                <a:ea typeface="DejaVu Sans"/>
              </a:rPr>
              <a:t>Inflammation</a:t>
            </a:r>
            <a:endParaRPr b="0" lang="en-US" sz="2400" spc="-1" strike="noStrike">
              <a:latin typeface="Arial"/>
            </a:endParaRPr>
          </a:p>
          <a:p>
            <a:pPr>
              <a:lnSpc>
                <a:spcPct val="100000"/>
              </a:lnSpc>
            </a:pPr>
            <a:endParaRPr b="0" lang="en-US" sz="2400" spc="-1" strike="noStrike">
              <a:latin typeface="Arial"/>
            </a:endParaRPr>
          </a:p>
          <a:p>
            <a:pPr marL="285840" indent="-285120">
              <a:lnSpc>
                <a:spcPct val="100000"/>
              </a:lnSpc>
              <a:buClr>
                <a:srgbClr val="9b2d1f"/>
              </a:buClr>
              <a:buFont typeface="Arial"/>
              <a:buChar char="•"/>
            </a:pPr>
            <a:r>
              <a:rPr b="0" lang="en-US" sz="2400" spc="-1" strike="noStrike">
                <a:solidFill>
                  <a:srgbClr val="000000"/>
                </a:solidFill>
                <a:latin typeface="Calibri"/>
                <a:ea typeface="DejaVu Sans"/>
              </a:rPr>
              <a:t>Relevant cell populations:</a:t>
            </a:r>
            <a:endParaRPr b="0" lang="en-US" sz="2400" spc="-1" strike="noStrike">
              <a:latin typeface="Arial"/>
            </a:endParaRPr>
          </a:p>
          <a:p>
            <a:pPr lvl="1" marL="743040" indent="-285120">
              <a:lnSpc>
                <a:spcPct val="100000"/>
              </a:lnSpc>
              <a:buClr>
                <a:srgbClr val="9b2d1f"/>
              </a:buClr>
              <a:buFont typeface="Arial"/>
              <a:buChar char="•"/>
            </a:pPr>
            <a:r>
              <a:rPr b="0" lang="en-US" sz="2400" spc="-1" strike="noStrike">
                <a:solidFill>
                  <a:srgbClr val="000000"/>
                </a:solidFill>
                <a:latin typeface="Calibri"/>
                <a:ea typeface="DejaVu Sans"/>
              </a:rPr>
              <a:t>Endothelial cells</a:t>
            </a:r>
            <a:endParaRPr b="0" lang="en-US" sz="2400" spc="-1" strike="noStrike">
              <a:latin typeface="Arial"/>
            </a:endParaRPr>
          </a:p>
          <a:p>
            <a:pPr lvl="1" marL="743040" indent="-285120">
              <a:lnSpc>
                <a:spcPct val="100000"/>
              </a:lnSpc>
              <a:buClr>
                <a:srgbClr val="9b2d1f"/>
              </a:buClr>
              <a:buFont typeface="Arial"/>
              <a:buChar char="•"/>
            </a:pPr>
            <a:r>
              <a:rPr b="0" lang="en-US" sz="2400" spc="-1" strike="noStrike">
                <a:solidFill>
                  <a:srgbClr val="000000"/>
                </a:solidFill>
                <a:latin typeface="Calibri"/>
                <a:ea typeface="DejaVu Sans"/>
              </a:rPr>
              <a:t>Macrophages</a:t>
            </a:r>
            <a:endParaRPr b="0" lang="en-US" sz="2400" spc="-1" strike="noStrike">
              <a:latin typeface="Arial"/>
            </a:endParaRPr>
          </a:p>
          <a:p>
            <a:pPr lvl="1" marL="743040" indent="-285120">
              <a:lnSpc>
                <a:spcPct val="100000"/>
              </a:lnSpc>
              <a:buClr>
                <a:srgbClr val="9b2d1f"/>
              </a:buClr>
              <a:buFont typeface="Arial"/>
              <a:buChar char="•"/>
            </a:pPr>
            <a:r>
              <a:rPr b="0" lang="en-US" sz="2400" spc="-1" strike="noStrike">
                <a:solidFill>
                  <a:srgbClr val="000000"/>
                </a:solidFill>
                <a:latin typeface="Calibri"/>
                <a:ea typeface="DejaVu Sans"/>
              </a:rPr>
              <a:t>Neutrophils</a:t>
            </a:r>
            <a:endParaRPr b="0" lang="en-US" sz="2400" spc="-1" strike="noStrike">
              <a:latin typeface="Arial"/>
            </a:endParaRPr>
          </a:p>
          <a:p>
            <a:pPr lvl="1" marL="743040" indent="-285120">
              <a:lnSpc>
                <a:spcPct val="100000"/>
              </a:lnSpc>
              <a:buClr>
                <a:srgbClr val="9b2d1f"/>
              </a:buClr>
              <a:buFont typeface="Arial"/>
              <a:buChar char="•"/>
            </a:pPr>
            <a:r>
              <a:rPr b="0" lang="en-US" sz="2400" spc="-1" strike="noStrike">
                <a:solidFill>
                  <a:srgbClr val="000000"/>
                </a:solidFill>
                <a:latin typeface="Calibri"/>
                <a:ea typeface="DejaVu Sans"/>
              </a:rPr>
              <a:t>Fibroblasts</a:t>
            </a:r>
            <a:endParaRPr b="0" lang="en-US" sz="2400" spc="-1" strike="noStrike">
              <a:latin typeface="Arial"/>
            </a:endParaRPr>
          </a:p>
        </p:txBody>
      </p:sp>
      <p:sp>
        <p:nvSpPr>
          <p:cNvPr id="160" name="CustomShape 5"/>
          <p:cNvSpPr/>
          <p:nvPr/>
        </p:nvSpPr>
        <p:spPr>
          <a:xfrm>
            <a:off x="6330960" y="4001760"/>
            <a:ext cx="3882240" cy="191880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ea typeface="DejaVu Sans"/>
              </a:rPr>
              <a:t>Key effector cytokines :</a:t>
            </a:r>
            <a:endParaRPr b="0" lang="en-US" sz="2400" spc="-1" strike="noStrike">
              <a:latin typeface="Arial"/>
            </a:endParaRPr>
          </a:p>
          <a:p>
            <a:pPr marL="343080" indent="-342360">
              <a:lnSpc>
                <a:spcPct val="100000"/>
              </a:lnSpc>
              <a:buClr>
                <a:srgbClr val="000000"/>
              </a:buClr>
              <a:buFont typeface="Arial"/>
              <a:buChar char="•"/>
            </a:pPr>
            <a:r>
              <a:rPr b="0" lang="en-US" sz="2400" spc="-1" strike="noStrike">
                <a:solidFill>
                  <a:srgbClr val="000000"/>
                </a:solidFill>
                <a:latin typeface="Calibri"/>
                <a:ea typeface="DejaVu Sans"/>
              </a:rPr>
              <a:t>TNF-α</a:t>
            </a:r>
            <a:endParaRPr b="0" lang="en-US" sz="2400" spc="-1" strike="noStrike">
              <a:latin typeface="Arial"/>
            </a:endParaRPr>
          </a:p>
          <a:p>
            <a:pPr marL="343080" indent="-342360">
              <a:lnSpc>
                <a:spcPct val="100000"/>
              </a:lnSpc>
              <a:buClr>
                <a:srgbClr val="000000"/>
              </a:buClr>
              <a:buFont typeface="Arial"/>
              <a:buChar char="•"/>
            </a:pPr>
            <a:r>
              <a:rPr b="0" lang="en-US" sz="2400" spc="-1" strike="noStrike">
                <a:solidFill>
                  <a:srgbClr val="000000"/>
                </a:solidFill>
                <a:latin typeface="Calibri"/>
                <a:ea typeface="DejaVu Sans"/>
              </a:rPr>
              <a:t>IL-1β</a:t>
            </a:r>
            <a:endParaRPr b="0" lang="en-US" sz="2400" spc="-1" strike="noStrike">
              <a:latin typeface="Arial"/>
            </a:endParaRPr>
          </a:p>
          <a:p>
            <a:pPr marL="343080" indent="-342360">
              <a:lnSpc>
                <a:spcPct val="100000"/>
              </a:lnSpc>
              <a:buClr>
                <a:srgbClr val="000000"/>
              </a:buClr>
              <a:buFont typeface="Arial"/>
              <a:buChar char="•"/>
            </a:pPr>
            <a:r>
              <a:rPr b="0" lang="en-US" sz="2400" spc="-1" strike="noStrike">
                <a:solidFill>
                  <a:srgbClr val="000000"/>
                </a:solidFill>
                <a:latin typeface="Calibri"/>
                <a:ea typeface="DejaVu Sans"/>
              </a:rPr>
              <a:t>IL-10T</a:t>
            </a:r>
            <a:endParaRPr b="0" lang="en-US" sz="2400" spc="-1" strike="noStrike">
              <a:latin typeface="Arial"/>
            </a:endParaRPr>
          </a:p>
          <a:p>
            <a:pPr marL="343080" indent="-342360">
              <a:lnSpc>
                <a:spcPct val="100000"/>
              </a:lnSpc>
              <a:buClr>
                <a:srgbClr val="000000"/>
              </a:buClr>
              <a:buFont typeface="Arial"/>
              <a:buChar char="•"/>
            </a:pPr>
            <a:r>
              <a:rPr b="0" lang="en-US" sz="2400" spc="-1" strike="noStrike">
                <a:solidFill>
                  <a:srgbClr val="000000"/>
                </a:solidFill>
                <a:latin typeface="Calibri"/>
                <a:ea typeface="DejaVu Sans"/>
              </a:rPr>
              <a:t>TGF-β1</a:t>
            </a:r>
            <a:endParaRPr b="0" lang="en-US" sz="24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61" name="CustomShape 1"/>
          <p:cNvSpPr/>
          <p:nvPr/>
        </p:nvSpPr>
        <p:spPr>
          <a:xfrm>
            <a:off x="947520" y="1378440"/>
            <a:ext cx="10766520" cy="1448640"/>
          </a:xfrm>
          <a:prstGeom prst="rect">
            <a:avLst/>
          </a:prstGeom>
          <a:noFill/>
          <a:ln>
            <a:noFill/>
          </a:ln>
        </p:spPr>
        <p:style>
          <a:lnRef idx="0"/>
          <a:fillRef idx="0"/>
          <a:effectRef idx="0"/>
          <a:fontRef idx="minor"/>
        </p:style>
        <p:txBody>
          <a:bodyPr lIns="90000" rIns="90000" tIns="45000" bIns="45000" anchor="b">
            <a:normAutofit/>
          </a:bodyPr>
          <a:p>
            <a:pPr>
              <a:lnSpc>
                <a:spcPct val="85000"/>
              </a:lnSpc>
            </a:pPr>
            <a:br/>
            <a:r>
              <a:rPr b="1" lang="en-US" sz="4800" spc="-46" strike="noStrike">
                <a:solidFill>
                  <a:srgbClr val="404040"/>
                </a:solidFill>
                <a:latin typeface="Calibri Light"/>
              </a:rPr>
              <a:t>Li et al.  2011 ~</a:t>
            </a:r>
            <a:br/>
            <a:r>
              <a:rPr b="0" lang="en-US" sz="4800" spc="-46" strike="noStrike">
                <a:solidFill>
                  <a:srgbClr val="404040"/>
                </a:solidFill>
                <a:latin typeface="Calibri Light"/>
              </a:rPr>
              <a:t>Biosimulation of Acute Phonotrauma: an Extended Model</a:t>
            </a:r>
            <a:br/>
            <a:endParaRPr b="0" lang="en-US" sz="4800" spc="-1" strike="noStrike">
              <a:latin typeface="Arial"/>
            </a:endParaRPr>
          </a:p>
        </p:txBody>
      </p:sp>
      <p:sp>
        <p:nvSpPr>
          <p:cNvPr id="162" name="Line 2"/>
          <p:cNvSpPr/>
          <p:nvPr/>
        </p:nvSpPr>
        <p:spPr>
          <a:xfrm>
            <a:off x="1106640" y="2228760"/>
            <a:ext cx="9163800" cy="360"/>
          </a:xfrm>
          <a:prstGeom prst="line">
            <a:avLst/>
          </a:prstGeom>
          <a:ln>
            <a:round/>
          </a:ln>
        </p:spPr>
        <p:style>
          <a:lnRef idx="3">
            <a:schemeClr val="accent2"/>
          </a:lnRef>
          <a:fillRef idx="0">
            <a:schemeClr val="accent2"/>
          </a:fillRef>
          <a:effectRef idx="2">
            <a:schemeClr val="accent2"/>
          </a:effectRef>
          <a:fontRef idx="minor"/>
        </p:style>
      </p:sp>
      <p:sp>
        <p:nvSpPr>
          <p:cNvPr id="163" name="CustomShape 3"/>
          <p:cNvSpPr/>
          <p:nvPr/>
        </p:nvSpPr>
        <p:spPr>
          <a:xfrm>
            <a:off x="947520" y="2229120"/>
            <a:ext cx="4402440" cy="399240"/>
          </a:xfrm>
          <a:prstGeom prst="rect">
            <a:avLst/>
          </a:prstGeom>
          <a:noFill/>
          <a:ln>
            <a:noFill/>
          </a:ln>
        </p:spPr>
        <p:style>
          <a:lnRef idx="0"/>
          <a:fillRef idx="0"/>
          <a:effectRef idx="0"/>
          <a:fontRef idx="minor"/>
        </p:style>
      </p:sp>
      <p:sp>
        <p:nvSpPr>
          <p:cNvPr id="164" name="CustomShape 4"/>
          <p:cNvSpPr/>
          <p:nvPr/>
        </p:nvSpPr>
        <p:spPr>
          <a:xfrm>
            <a:off x="1106640" y="2524320"/>
            <a:ext cx="8632800" cy="301608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9b2d1f"/>
              </a:buClr>
              <a:buFont typeface="Arial"/>
              <a:buChar char="•"/>
            </a:pPr>
            <a:r>
              <a:rPr b="0" lang="en-US" sz="2400" spc="-1" strike="noStrike">
                <a:solidFill>
                  <a:srgbClr val="000000"/>
                </a:solidFill>
                <a:latin typeface="Calibri"/>
                <a:ea typeface="DejaVu Sans"/>
              </a:rPr>
              <a:t>2-Dimensional ABM model</a:t>
            </a:r>
            <a:endParaRPr b="0" lang="en-US" sz="2400" spc="-1" strike="noStrike">
              <a:latin typeface="Arial"/>
            </a:endParaRPr>
          </a:p>
          <a:p>
            <a:pPr marL="285840" indent="-285120">
              <a:lnSpc>
                <a:spcPct val="100000"/>
              </a:lnSpc>
              <a:buClr>
                <a:srgbClr val="9b2d1f"/>
              </a:buClr>
              <a:buFont typeface="Arial"/>
              <a:buChar char="•"/>
            </a:pPr>
            <a:r>
              <a:rPr b="0" lang="en-US" sz="2400" spc="-1" strike="noStrike">
                <a:solidFill>
                  <a:srgbClr val="000000"/>
                </a:solidFill>
                <a:latin typeface="Calibri"/>
                <a:ea typeface="DejaVu Sans"/>
              </a:rPr>
              <a:t>Inflammation + synthesis of collagen/elastin (link to contraction) </a:t>
            </a:r>
            <a:endParaRPr b="0" lang="en-US" sz="2400" spc="-1" strike="noStrike">
              <a:latin typeface="Arial"/>
            </a:endParaRPr>
          </a:p>
          <a:p>
            <a:pPr>
              <a:lnSpc>
                <a:spcPct val="100000"/>
              </a:lnSpc>
            </a:pPr>
            <a:endParaRPr b="0" lang="en-US" sz="2400" spc="-1" strike="noStrike">
              <a:latin typeface="Arial"/>
            </a:endParaRPr>
          </a:p>
          <a:p>
            <a:pPr marL="285840" indent="-285120">
              <a:lnSpc>
                <a:spcPct val="100000"/>
              </a:lnSpc>
              <a:buClr>
                <a:srgbClr val="9b2d1f"/>
              </a:buClr>
              <a:buFont typeface="Arial"/>
              <a:buChar char="•"/>
            </a:pPr>
            <a:r>
              <a:rPr b="0" lang="en-US" sz="2400" spc="-1" strike="noStrike">
                <a:solidFill>
                  <a:srgbClr val="000000"/>
                </a:solidFill>
                <a:latin typeface="Calibri"/>
                <a:ea typeface="DejaVu Sans"/>
              </a:rPr>
              <a:t>Relevant cell populations:</a:t>
            </a:r>
            <a:endParaRPr b="0" lang="en-US" sz="2400" spc="-1" strike="noStrike">
              <a:latin typeface="Arial"/>
            </a:endParaRPr>
          </a:p>
          <a:p>
            <a:pPr lvl="1" marL="743040" indent="-285120">
              <a:lnSpc>
                <a:spcPct val="100000"/>
              </a:lnSpc>
              <a:buClr>
                <a:srgbClr val="9b2d1f"/>
              </a:buClr>
              <a:buFont typeface="Arial"/>
              <a:buChar char="•"/>
            </a:pPr>
            <a:r>
              <a:rPr b="0" lang="en-US" sz="2400" spc="-1" strike="noStrike">
                <a:solidFill>
                  <a:srgbClr val="000000"/>
                </a:solidFill>
                <a:latin typeface="Calibri"/>
                <a:ea typeface="DejaVu Sans"/>
              </a:rPr>
              <a:t>Platelets</a:t>
            </a:r>
            <a:endParaRPr b="0" lang="en-US" sz="2400" spc="-1" strike="noStrike">
              <a:latin typeface="Arial"/>
            </a:endParaRPr>
          </a:p>
          <a:p>
            <a:pPr lvl="1" marL="743040" indent="-285120">
              <a:lnSpc>
                <a:spcPct val="100000"/>
              </a:lnSpc>
              <a:buClr>
                <a:srgbClr val="9b2d1f"/>
              </a:buClr>
              <a:buFont typeface="Arial"/>
              <a:buChar char="•"/>
            </a:pPr>
            <a:r>
              <a:rPr b="0" lang="en-US" sz="2400" spc="-1" strike="noStrike">
                <a:solidFill>
                  <a:srgbClr val="000000"/>
                </a:solidFill>
                <a:latin typeface="Calibri"/>
                <a:ea typeface="DejaVu Sans"/>
              </a:rPr>
              <a:t>Macrophages</a:t>
            </a:r>
            <a:endParaRPr b="0" lang="en-US" sz="2400" spc="-1" strike="noStrike">
              <a:latin typeface="Arial"/>
            </a:endParaRPr>
          </a:p>
          <a:p>
            <a:pPr lvl="1" marL="743040" indent="-285120">
              <a:lnSpc>
                <a:spcPct val="100000"/>
              </a:lnSpc>
              <a:buClr>
                <a:srgbClr val="9b2d1f"/>
              </a:buClr>
              <a:buFont typeface="Arial"/>
              <a:buChar char="•"/>
            </a:pPr>
            <a:r>
              <a:rPr b="0" lang="en-US" sz="2400" spc="-1" strike="noStrike">
                <a:solidFill>
                  <a:srgbClr val="000000"/>
                </a:solidFill>
                <a:latin typeface="Calibri"/>
                <a:ea typeface="DejaVu Sans"/>
              </a:rPr>
              <a:t>Neutrophils</a:t>
            </a:r>
            <a:endParaRPr b="0" lang="en-US" sz="2400" spc="-1" strike="noStrike">
              <a:latin typeface="Arial"/>
            </a:endParaRPr>
          </a:p>
          <a:p>
            <a:pPr lvl="1" marL="743040" indent="-285120">
              <a:lnSpc>
                <a:spcPct val="100000"/>
              </a:lnSpc>
              <a:buClr>
                <a:srgbClr val="9b2d1f"/>
              </a:buClr>
              <a:buFont typeface="Arial"/>
              <a:buChar char="•"/>
            </a:pPr>
            <a:r>
              <a:rPr b="0" lang="en-US" sz="2400" spc="-1" strike="noStrike">
                <a:solidFill>
                  <a:srgbClr val="000000"/>
                </a:solidFill>
                <a:latin typeface="Calibri"/>
                <a:ea typeface="DejaVu Sans"/>
              </a:rPr>
              <a:t>Fibroblasts</a:t>
            </a:r>
            <a:endParaRPr b="0" lang="en-US" sz="2400" spc="-1" strike="noStrike">
              <a:latin typeface="Arial"/>
            </a:endParaRPr>
          </a:p>
        </p:txBody>
      </p:sp>
      <p:sp>
        <p:nvSpPr>
          <p:cNvPr id="165" name="CustomShape 5"/>
          <p:cNvSpPr/>
          <p:nvPr/>
        </p:nvSpPr>
        <p:spPr>
          <a:xfrm>
            <a:off x="8133480" y="3632400"/>
            <a:ext cx="3882240" cy="191880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ea typeface="DejaVu Sans"/>
              </a:rPr>
              <a:t>Key effector cytokines :</a:t>
            </a:r>
            <a:endParaRPr b="0" lang="en-US" sz="2400" spc="-1" strike="noStrike">
              <a:latin typeface="Arial"/>
            </a:endParaRPr>
          </a:p>
          <a:p>
            <a:pPr marL="343080" indent="-342360">
              <a:lnSpc>
                <a:spcPct val="100000"/>
              </a:lnSpc>
              <a:buClr>
                <a:srgbClr val="000000"/>
              </a:buClr>
              <a:buFont typeface="Arial"/>
              <a:buChar char="•"/>
            </a:pPr>
            <a:r>
              <a:rPr b="0" lang="en-US" sz="2400" spc="-1" strike="noStrike">
                <a:solidFill>
                  <a:srgbClr val="000000"/>
                </a:solidFill>
                <a:latin typeface="Calibri"/>
                <a:ea typeface="DejaVu Sans"/>
              </a:rPr>
              <a:t>TNF-α</a:t>
            </a:r>
            <a:endParaRPr b="0" lang="en-US" sz="2400" spc="-1" strike="noStrike">
              <a:latin typeface="Arial"/>
            </a:endParaRPr>
          </a:p>
          <a:p>
            <a:pPr marL="343080" indent="-342360">
              <a:lnSpc>
                <a:spcPct val="100000"/>
              </a:lnSpc>
              <a:buClr>
                <a:srgbClr val="000000"/>
              </a:buClr>
              <a:buFont typeface="Arial"/>
              <a:buChar char="•"/>
            </a:pPr>
            <a:r>
              <a:rPr b="0" lang="en-US" sz="2400" spc="-1" strike="noStrike">
                <a:solidFill>
                  <a:srgbClr val="000000"/>
                </a:solidFill>
                <a:latin typeface="Calibri"/>
                <a:ea typeface="DejaVu Sans"/>
              </a:rPr>
              <a:t>IL-1/6/8/10</a:t>
            </a:r>
            <a:endParaRPr b="0" lang="en-US" sz="2400" spc="-1" strike="noStrike">
              <a:latin typeface="Arial"/>
            </a:endParaRPr>
          </a:p>
          <a:p>
            <a:pPr marL="343080" indent="-342360">
              <a:lnSpc>
                <a:spcPct val="100000"/>
              </a:lnSpc>
              <a:buClr>
                <a:srgbClr val="000000"/>
              </a:buClr>
              <a:buFont typeface="Arial"/>
              <a:buChar char="•"/>
            </a:pPr>
            <a:r>
              <a:rPr b="0" lang="en-US" sz="2400" spc="-1" strike="noStrike">
                <a:solidFill>
                  <a:srgbClr val="000000"/>
                </a:solidFill>
                <a:latin typeface="Calibri"/>
                <a:ea typeface="DejaVu Sans"/>
              </a:rPr>
              <a:t>TGF-β1</a:t>
            </a:r>
            <a:endParaRPr b="0" lang="en-US" sz="2400" spc="-1" strike="noStrike">
              <a:latin typeface="Arial"/>
            </a:endParaRPr>
          </a:p>
          <a:p>
            <a:pPr marL="343080" indent="-342360">
              <a:lnSpc>
                <a:spcPct val="100000"/>
              </a:lnSpc>
              <a:buClr>
                <a:srgbClr val="000000"/>
              </a:buClr>
              <a:buFont typeface="Arial"/>
              <a:buChar char="•"/>
            </a:pPr>
            <a:r>
              <a:rPr b="0" lang="en-US" sz="2400" spc="-1" strike="noStrike">
                <a:solidFill>
                  <a:srgbClr val="000000"/>
                </a:solidFill>
                <a:latin typeface="Calibri"/>
                <a:ea typeface="DejaVu Sans"/>
              </a:rPr>
              <a:t>bFGF</a:t>
            </a:r>
            <a:endParaRPr b="0" lang="en-US" sz="2400" spc="-1" strike="noStrike">
              <a:latin typeface="Arial"/>
            </a:endParaRPr>
          </a:p>
        </p:txBody>
      </p:sp>
      <p:sp>
        <p:nvSpPr>
          <p:cNvPr id="166" name="CustomShape 6"/>
          <p:cNvSpPr/>
          <p:nvPr/>
        </p:nvSpPr>
        <p:spPr>
          <a:xfrm>
            <a:off x="5566320" y="3678480"/>
            <a:ext cx="1528920" cy="1461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Calibri"/>
                <a:ea typeface="DejaVu Sans"/>
              </a:rPr>
              <a:t>Fibres</a:t>
            </a:r>
            <a:r>
              <a:rPr b="0" lang="en-US" sz="1800" spc="-1" strike="noStrike">
                <a:solidFill>
                  <a:srgbClr val="000000"/>
                </a:solidFill>
                <a:latin typeface="Calibri"/>
                <a:ea typeface="DejaVu Sans"/>
              </a:rPr>
              <a:t>:</a:t>
            </a:r>
            <a:endParaRPr b="0" lang="en-US" sz="1800" spc="-1" strike="noStrike">
              <a:latin typeface="Arial"/>
            </a:endParaRPr>
          </a:p>
          <a:p>
            <a:pPr marL="285840" indent="-285120">
              <a:lnSpc>
                <a:spcPct val="100000"/>
              </a:lnSpc>
              <a:buClr>
                <a:srgbClr val="9b2d1f"/>
              </a:buClr>
              <a:buFont typeface="Arial"/>
              <a:buChar char="•"/>
            </a:pPr>
            <a:r>
              <a:rPr b="0" lang="en-US" sz="2400" spc="-1" strike="noStrike">
                <a:solidFill>
                  <a:srgbClr val="000000"/>
                </a:solidFill>
                <a:latin typeface="Calibri"/>
                <a:ea typeface="DejaVu Sans"/>
              </a:rPr>
              <a:t>Collagen</a:t>
            </a:r>
            <a:endParaRPr b="0" lang="en-US" sz="2400" spc="-1" strike="noStrike">
              <a:latin typeface="Arial"/>
            </a:endParaRPr>
          </a:p>
          <a:p>
            <a:pPr marL="285840" indent="-285120">
              <a:lnSpc>
                <a:spcPct val="100000"/>
              </a:lnSpc>
              <a:buClr>
                <a:srgbClr val="9b2d1f"/>
              </a:buClr>
              <a:buFont typeface="Arial"/>
              <a:buChar char="•"/>
            </a:pPr>
            <a:r>
              <a:rPr b="0" lang="en-US" sz="2400" spc="-1" strike="noStrike">
                <a:solidFill>
                  <a:srgbClr val="000000"/>
                </a:solidFill>
                <a:latin typeface="Calibri"/>
                <a:ea typeface="DejaVu Sans"/>
              </a:rPr>
              <a:t>Elastin</a:t>
            </a:r>
            <a:endParaRPr b="0" lang="en-US" sz="2400" spc="-1" strike="noStrike">
              <a:latin typeface="Arial"/>
            </a:endParaRPr>
          </a:p>
          <a:p>
            <a:pPr>
              <a:lnSpc>
                <a:spcPct val="100000"/>
              </a:lnSpc>
            </a:pPr>
            <a:endParaRPr b="0" lang="en-US" sz="24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6095880" y="1098720"/>
            <a:ext cx="5763960" cy="100476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Predicted cell trajectories for platelets, activated neutrophils, activated macrophages and activated fibroblasts.</a:t>
            </a:r>
            <a:endParaRPr b="0" lang="en-US" sz="2000" spc="-1" strike="noStrike">
              <a:latin typeface="Arial"/>
            </a:endParaRPr>
          </a:p>
        </p:txBody>
      </p:sp>
      <p:pic>
        <p:nvPicPr>
          <p:cNvPr id="168" name="Picture 4" descr=""/>
          <p:cNvPicPr/>
          <p:nvPr/>
        </p:nvPicPr>
        <p:blipFill>
          <a:blip r:embed="rId1"/>
          <a:stretch/>
        </p:blipFill>
        <p:spPr>
          <a:xfrm>
            <a:off x="905040" y="55440"/>
            <a:ext cx="5190480" cy="3009240"/>
          </a:xfrm>
          <a:prstGeom prst="rect">
            <a:avLst/>
          </a:prstGeom>
          <a:ln>
            <a:noFill/>
          </a:ln>
        </p:spPr>
      </p:pic>
      <p:sp>
        <p:nvSpPr>
          <p:cNvPr id="169" name="CustomShape 2"/>
          <p:cNvSpPr/>
          <p:nvPr/>
        </p:nvSpPr>
        <p:spPr>
          <a:xfrm>
            <a:off x="6235920" y="3909240"/>
            <a:ext cx="4502880" cy="6998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Calibri"/>
                <a:ea typeface="DejaVu Sans"/>
              </a:rPr>
              <a:t>Predicted ECM trajectories for new</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collagen, new elastin and new hyaluronan</a:t>
            </a:r>
            <a:endParaRPr b="0" lang="en-US" sz="2000" spc="-1" strike="noStrike">
              <a:latin typeface="Arial"/>
            </a:endParaRPr>
          </a:p>
        </p:txBody>
      </p:sp>
      <p:pic>
        <p:nvPicPr>
          <p:cNvPr id="170" name="" descr=""/>
          <p:cNvPicPr/>
          <p:nvPr/>
        </p:nvPicPr>
        <p:blipFill>
          <a:blip r:embed="rId2"/>
          <a:stretch/>
        </p:blipFill>
        <p:spPr>
          <a:xfrm>
            <a:off x="901800" y="3251160"/>
            <a:ext cx="4838400" cy="295884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71" name="CustomShape 1"/>
          <p:cNvSpPr/>
          <p:nvPr/>
        </p:nvSpPr>
        <p:spPr>
          <a:xfrm>
            <a:off x="1159560" y="1737720"/>
            <a:ext cx="10766520" cy="1448640"/>
          </a:xfrm>
          <a:prstGeom prst="rect">
            <a:avLst/>
          </a:prstGeom>
          <a:noFill/>
          <a:ln>
            <a:noFill/>
          </a:ln>
        </p:spPr>
        <p:style>
          <a:lnRef idx="0"/>
          <a:fillRef idx="0"/>
          <a:effectRef idx="0"/>
          <a:fontRef idx="minor"/>
        </p:style>
        <p:txBody>
          <a:bodyPr lIns="90000" rIns="90000" tIns="45000" bIns="45000" anchor="b">
            <a:normAutofit/>
          </a:bodyPr>
          <a:p>
            <a:pPr>
              <a:lnSpc>
                <a:spcPct val="85000"/>
              </a:lnSpc>
            </a:pPr>
            <a:br/>
            <a:r>
              <a:rPr b="1" lang="en-US" sz="5300" spc="-46" strike="noStrike">
                <a:solidFill>
                  <a:srgbClr val="404040"/>
                </a:solidFill>
                <a:latin typeface="Calibri Light"/>
              </a:rPr>
              <a:t>Boon et al. 2016 ~</a:t>
            </a:r>
            <a:br/>
            <a:r>
              <a:rPr b="0" lang="en-US" sz="5300" spc="-46" strike="noStrike">
                <a:solidFill>
                  <a:srgbClr val="404040"/>
                </a:solidFill>
                <a:latin typeface="Calibri Light"/>
              </a:rPr>
              <a:t>A multi-agent cell-based model for wound contraction</a:t>
            </a:r>
            <a:br/>
            <a:br/>
            <a:endParaRPr b="0" lang="en-US" sz="5300" spc="-1" strike="noStrike">
              <a:latin typeface="Arial"/>
            </a:endParaRPr>
          </a:p>
        </p:txBody>
      </p:sp>
      <p:sp>
        <p:nvSpPr>
          <p:cNvPr id="172" name="Line 2"/>
          <p:cNvSpPr/>
          <p:nvPr/>
        </p:nvSpPr>
        <p:spPr>
          <a:xfrm>
            <a:off x="1159560" y="2025720"/>
            <a:ext cx="9163800" cy="360"/>
          </a:xfrm>
          <a:prstGeom prst="line">
            <a:avLst/>
          </a:prstGeom>
          <a:ln>
            <a:round/>
          </a:ln>
        </p:spPr>
        <p:style>
          <a:lnRef idx="3">
            <a:schemeClr val="accent2"/>
          </a:lnRef>
          <a:fillRef idx="0">
            <a:schemeClr val="accent2"/>
          </a:fillRef>
          <a:effectRef idx="2">
            <a:schemeClr val="accent2"/>
          </a:effectRef>
          <a:fontRef idx="minor"/>
        </p:style>
      </p:sp>
      <p:sp>
        <p:nvSpPr>
          <p:cNvPr id="173" name="CustomShape 3"/>
          <p:cNvSpPr/>
          <p:nvPr/>
        </p:nvSpPr>
        <p:spPr>
          <a:xfrm>
            <a:off x="1027080" y="2314080"/>
            <a:ext cx="9163080" cy="338184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9b2d1f"/>
              </a:buClr>
              <a:buFont typeface="Arial"/>
              <a:buChar char="•"/>
            </a:pPr>
            <a:r>
              <a:rPr b="0" lang="en-US" sz="2400" spc="-1" strike="noStrike">
                <a:solidFill>
                  <a:srgbClr val="000000"/>
                </a:solidFill>
                <a:latin typeface="Calibri"/>
                <a:ea typeface="DejaVu Sans"/>
              </a:rPr>
              <a:t>Matlab</a:t>
            </a:r>
            <a:endParaRPr b="0" lang="en-US" sz="2400" spc="-1" strike="noStrike">
              <a:latin typeface="Arial"/>
            </a:endParaRPr>
          </a:p>
          <a:p>
            <a:pPr marL="285840" indent="-285120">
              <a:lnSpc>
                <a:spcPct val="100000"/>
              </a:lnSpc>
              <a:buClr>
                <a:srgbClr val="9b2d1f"/>
              </a:buClr>
              <a:buFont typeface="Arial"/>
              <a:buChar char="•"/>
            </a:pPr>
            <a:r>
              <a:rPr b="0" lang="en-US" sz="2400" spc="-1" strike="noStrike">
                <a:solidFill>
                  <a:srgbClr val="000000"/>
                </a:solidFill>
                <a:latin typeface="Calibri"/>
                <a:ea typeface="DejaVu Sans"/>
              </a:rPr>
              <a:t>3-Dimensional multi-agent cell-based hybrid model </a:t>
            </a:r>
            <a:endParaRPr b="0" lang="en-US" sz="2400" spc="-1" strike="noStrike">
              <a:latin typeface="Arial"/>
            </a:endParaRPr>
          </a:p>
          <a:p>
            <a:pPr marL="285840" indent="-285120">
              <a:lnSpc>
                <a:spcPct val="100000"/>
              </a:lnSpc>
              <a:buClr>
                <a:srgbClr val="9b2d1f"/>
              </a:buClr>
              <a:buFont typeface="Arial"/>
              <a:buChar char="•"/>
            </a:pPr>
            <a:r>
              <a:rPr b="0" lang="en-US" sz="2400" spc="-1" strike="noStrike">
                <a:solidFill>
                  <a:srgbClr val="000000"/>
                </a:solidFill>
                <a:latin typeface="Calibri"/>
                <a:ea typeface="DejaVu Sans"/>
              </a:rPr>
              <a:t>Contraction (The mechanical pulling of (myo-)fibroblasts on the ECM)</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marL="285840" indent="-285120">
              <a:lnSpc>
                <a:spcPct val="100000"/>
              </a:lnSpc>
              <a:buClr>
                <a:srgbClr val="9b2d1f"/>
              </a:buClr>
              <a:buFont typeface="Arial"/>
              <a:buChar char="•"/>
            </a:pPr>
            <a:r>
              <a:rPr b="0" lang="en-US" sz="2400" spc="-1" strike="noStrike">
                <a:solidFill>
                  <a:srgbClr val="000000"/>
                </a:solidFill>
                <a:latin typeface="Calibri"/>
                <a:ea typeface="DejaVu Sans"/>
              </a:rPr>
              <a:t>Relevant cell populations:</a:t>
            </a:r>
            <a:endParaRPr b="0" lang="en-US" sz="2400" spc="-1" strike="noStrike">
              <a:latin typeface="Arial"/>
            </a:endParaRPr>
          </a:p>
          <a:p>
            <a:pPr lvl="1" marL="743040" indent="-285120">
              <a:lnSpc>
                <a:spcPct val="100000"/>
              </a:lnSpc>
              <a:buClr>
                <a:srgbClr val="9b2d1f"/>
              </a:buClr>
              <a:buFont typeface="Arial"/>
              <a:buChar char="•"/>
            </a:pPr>
            <a:r>
              <a:rPr b="0" lang="en-US" sz="2400" spc="-1" strike="noStrike">
                <a:solidFill>
                  <a:srgbClr val="000000"/>
                </a:solidFill>
                <a:latin typeface="Calibri"/>
                <a:ea typeface="DejaVu Sans"/>
              </a:rPr>
              <a:t>Leukocytes (to simplify </a:t>
            </a:r>
            <a:endParaRPr b="0" lang="en-US" sz="2400" spc="-1" strike="noStrike">
              <a:latin typeface="Arial"/>
            </a:endParaRPr>
          </a:p>
          <a:p>
            <a:pPr lvl="1" marL="743040" indent="-285120">
              <a:lnSpc>
                <a:spcPct val="100000"/>
              </a:lnSpc>
              <a:buClr>
                <a:srgbClr val="9b2d1f"/>
              </a:buClr>
              <a:buFont typeface="Arial"/>
              <a:buChar char="•"/>
            </a:pPr>
            <a:r>
              <a:rPr b="0" lang="en-US" sz="2400" spc="-1" strike="noStrike">
                <a:solidFill>
                  <a:srgbClr val="000000"/>
                </a:solidFill>
                <a:latin typeface="Calibri"/>
                <a:ea typeface="DejaVu Sans"/>
              </a:rPr>
              <a:t>Fibroblasts</a:t>
            </a:r>
            <a:endParaRPr b="0" lang="en-US" sz="2400" spc="-1" strike="noStrike">
              <a:latin typeface="Arial"/>
            </a:endParaRPr>
          </a:p>
          <a:p>
            <a:pPr lvl="1" marL="743040" indent="-285120">
              <a:lnSpc>
                <a:spcPct val="100000"/>
              </a:lnSpc>
              <a:buClr>
                <a:srgbClr val="9b2d1f"/>
              </a:buClr>
              <a:buFont typeface="Arial"/>
              <a:buChar char="•"/>
            </a:pPr>
            <a:r>
              <a:rPr b="0" lang="en-US" sz="2400" spc="-1" strike="noStrike">
                <a:solidFill>
                  <a:srgbClr val="000000"/>
                </a:solidFill>
                <a:latin typeface="Calibri"/>
                <a:ea typeface="DejaVu Sans"/>
              </a:rPr>
              <a:t>myofibroblasts</a:t>
            </a:r>
            <a:endParaRPr b="0" lang="en-US" sz="2400" spc="-1" strike="noStrike">
              <a:latin typeface="Arial"/>
            </a:endParaRPr>
          </a:p>
        </p:txBody>
      </p:sp>
      <p:sp>
        <p:nvSpPr>
          <p:cNvPr id="174" name="CustomShape 4"/>
          <p:cNvSpPr/>
          <p:nvPr/>
        </p:nvSpPr>
        <p:spPr>
          <a:xfrm>
            <a:off x="8249400" y="4151880"/>
            <a:ext cx="3809160" cy="228456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ea typeface="DejaVu Sans"/>
              </a:rPr>
              <a:t>Key effector Cytokines/ Chemokines :</a:t>
            </a:r>
            <a:endParaRPr b="0" lang="en-US" sz="2400" spc="-1" strike="noStrike">
              <a:latin typeface="Arial"/>
            </a:endParaRPr>
          </a:p>
          <a:p>
            <a:pPr marL="343080" indent="-342360">
              <a:lnSpc>
                <a:spcPct val="100000"/>
              </a:lnSpc>
              <a:buClr>
                <a:srgbClr val="9b2d1f"/>
              </a:buClr>
              <a:buFont typeface="Arial"/>
              <a:buChar char="•"/>
            </a:pPr>
            <a:r>
              <a:rPr b="0" lang="en-US" sz="2400" spc="-1" strike="noStrike">
                <a:solidFill>
                  <a:srgbClr val="000000"/>
                </a:solidFill>
                <a:latin typeface="Calibri"/>
                <a:ea typeface="DejaVu Sans"/>
              </a:rPr>
              <a:t>tPA</a:t>
            </a:r>
            <a:endParaRPr b="0" lang="en-US" sz="2400" spc="-1" strike="noStrike">
              <a:latin typeface="Arial"/>
            </a:endParaRPr>
          </a:p>
          <a:p>
            <a:pPr marL="343080" indent="-342360">
              <a:lnSpc>
                <a:spcPct val="100000"/>
              </a:lnSpc>
              <a:buClr>
                <a:srgbClr val="9b2d1f"/>
              </a:buClr>
              <a:buFont typeface="Arial"/>
              <a:buChar char="•"/>
            </a:pPr>
            <a:r>
              <a:rPr b="0" lang="en-US" sz="2400" spc="-1" strike="noStrike">
                <a:solidFill>
                  <a:srgbClr val="000000"/>
                </a:solidFill>
                <a:latin typeface="Calibri"/>
                <a:ea typeface="DejaVu Sans"/>
              </a:rPr>
              <a:t>PDGF </a:t>
            </a:r>
            <a:endParaRPr b="0" lang="en-US" sz="2400" spc="-1" strike="noStrike">
              <a:latin typeface="Arial"/>
            </a:endParaRPr>
          </a:p>
          <a:p>
            <a:pPr marL="343080" indent="-342360">
              <a:lnSpc>
                <a:spcPct val="100000"/>
              </a:lnSpc>
              <a:buClr>
                <a:srgbClr val="9b2d1f"/>
              </a:buClr>
              <a:buFont typeface="Arial"/>
              <a:buChar char="•"/>
            </a:pPr>
            <a:r>
              <a:rPr b="0" lang="en-US" sz="2400" spc="-1" strike="noStrike">
                <a:solidFill>
                  <a:srgbClr val="000000"/>
                </a:solidFill>
                <a:latin typeface="Calibri"/>
                <a:ea typeface="DejaVu Sans"/>
              </a:rPr>
              <a:t>TGF-β </a:t>
            </a:r>
            <a:endParaRPr b="0" lang="en-US" sz="2400" spc="-1" strike="noStrike">
              <a:latin typeface="Arial"/>
            </a:endParaRPr>
          </a:p>
          <a:p>
            <a:pPr>
              <a:lnSpc>
                <a:spcPct val="100000"/>
              </a:lnSpc>
            </a:pPr>
            <a:endParaRPr b="0" lang="en-US" sz="2400" spc="-1" strike="noStrike">
              <a:latin typeface="Arial"/>
            </a:endParaRPr>
          </a:p>
        </p:txBody>
      </p:sp>
      <p:sp>
        <p:nvSpPr>
          <p:cNvPr id="175" name="CustomShape 5"/>
          <p:cNvSpPr/>
          <p:nvPr/>
        </p:nvSpPr>
        <p:spPr>
          <a:xfrm>
            <a:off x="5616720" y="4178880"/>
            <a:ext cx="1528920" cy="1461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Calibri"/>
                <a:ea typeface="DejaVu Sans"/>
              </a:rPr>
              <a:t>Fibres</a:t>
            </a:r>
            <a:r>
              <a:rPr b="0" lang="en-US" sz="1800" spc="-1" strike="noStrike">
                <a:solidFill>
                  <a:srgbClr val="000000"/>
                </a:solidFill>
                <a:latin typeface="Calibri"/>
                <a:ea typeface="DejaVu Sans"/>
              </a:rPr>
              <a:t>:</a:t>
            </a:r>
            <a:endParaRPr b="0" lang="en-US" sz="1800" spc="-1" strike="noStrike">
              <a:latin typeface="Arial"/>
            </a:endParaRPr>
          </a:p>
          <a:p>
            <a:pPr marL="285840" indent="-285120">
              <a:lnSpc>
                <a:spcPct val="100000"/>
              </a:lnSpc>
              <a:buClr>
                <a:srgbClr val="9b2d1f"/>
              </a:buClr>
              <a:buFont typeface="Arial"/>
              <a:buChar char="•"/>
            </a:pPr>
            <a:r>
              <a:rPr b="0" lang="en-US" sz="2400" spc="-1" strike="noStrike">
                <a:solidFill>
                  <a:srgbClr val="000000"/>
                </a:solidFill>
                <a:latin typeface="Calibri"/>
                <a:ea typeface="DejaVu Sans"/>
              </a:rPr>
              <a:t>Collagen</a:t>
            </a:r>
            <a:endParaRPr b="0" lang="en-US" sz="2400" spc="-1" strike="noStrike">
              <a:latin typeface="Arial"/>
            </a:endParaRPr>
          </a:p>
          <a:p>
            <a:pPr marL="285840" indent="-285120">
              <a:lnSpc>
                <a:spcPct val="100000"/>
              </a:lnSpc>
              <a:buClr>
                <a:srgbClr val="9b2d1f"/>
              </a:buClr>
              <a:buFont typeface="Arial"/>
              <a:buChar char="•"/>
            </a:pPr>
            <a:r>
              <a:rPr b="0" lang="en-US" sz="2400" spc="-1" strike="noStrike">
                <a:solidFill>
                  <a:srgbClr val="000000"/>
                </a:solidFill>
                <a:latin typeface="Calibri"/>
                <a:ea typeface="DejaVu Sans"/>
              </a:rPr>
              <a:t>Fibrin</a:t>
            </a:r>
            <a:endParaRPr b="0" lang="en-US" sz="2400" spc="-1" strike="noStrike">
              <a:latin typeface="Arial"/>
            </a:endParaRPr>
          </a:p>
          <a:p>
            <a:pPr>
              <a:lnSpc>
                <a:spcPct val="100000"/>
              </a:lnSpc>
            </a:pPr>
            <a:endParaRPr b="0" lang="en-US" sz="24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6" name="Picture 1" descr=""/>
          <p:cNvPicPr/>
          <p:nvPr/>
        </p:nvPicPr>
        <p:blipFill>
          <a:blip r:embed="rId1"/>
          <a:stretch/>
        </p:blipFill>
        <p:spPr>
          <a:xfrm>
            <a:off x="715680" y="336240"/>
            <a:ext cx="6597720" cy="5520600"/>
          </a:xfrm>
          <a:prstGeom prst="rect">
            <a:avLst/>
          </a:prstGeom>
          <a:ln>
            <a:noFill/>
          </a:ln>
        </p:spPr>
      </p:pic>
      <p:sp>
        <p:nvSpPr>
          <p:cNvPr id="177" name="CustomShape 1"/>
          <p:cNvSpPr/>
          <p:nvPr/>
        </p:nvSpPr>
        <p:spPr>
          <a:xfrm>
            <a:off x="8507880" y="622800"/>
            <a:ext cx="2702880" cy="912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3D Fibrin profiles at consecutive times for t=0h, t=1h, t=2h and t=5 h. </a:t>
            </a:r>
            <a:endParaRPr b="0" lang="en-US" sz="1800" spc="-1" strike="noStrike">
              <a:latin typeface="Arial"/>
            </a:endParaRPr>
          </a:p>
        </p:txBody>
      </p:sp>
      <p:sp>
        <p:nvSpPr>
          <p:cNvPr id="178" name="CustomShape 2"/>
          <p:cNvSpPr/>
          <p:nvPr/>
        </p:nvSpPr>
        <p:spPr>
          <a:xfrm>
            <a:off x="8705880" y="2398680"/>
            <a:ext cx="223524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Also for Collagen/ TGF</a:t>
            </a:r>
            <a:endParaRPr b="0" lang="en-US" sz="18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 name="Picture 1" descr=""/>
          <p:cNvPicPr/>
          <p:nvPr/>
        </p:nvPicPr>
        <p:blipFill>
          <a:blip r:embed="rId1"/>
          <a:stretch/>
        </p:blipFill>
        <p:spPr>
          <a:xfrm>
            <a:off x="792360" y="1388160"/>
            <a:ext cx="4828320" cy="3656880"/>
          </a:xfrm>
          <a:prstGeom prst="rect">
            <a:avLst/>
          </a:prstGeom>
          <a:ln>
            <a:noFill/>
          </a:ln>
        </p:spPr>
      </p:pic>
      <p:sp>
        <p:nvSpPr>
          <p:cNvPr id="180" name="CustomShape 1"/>
          <p:cNvSpPr/>
          <p:nvPr/>
        </p:nvSpPr>
        <p:spPr>
          <a:xfrm>
            <a:off x="6570360" y="1232280"/>
            <a:ext cx="4534200" cy="155304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ea typeface="DejaVu Sans"/>
              </a:rPr>
              <a:t>One of the most problematic issues regarding severe burns or deep wounds is the permanent contraction of the wound.</a:t>
            </a:r>
            <a:endParaRPr b="0" lang="en-US" sz="24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81" name="CustomShape 1"/>
          <p:cNvSpPr/>
          <p:nvPr/>
        </p:nvSpPr>
        <p:spPr>
          <a:xfrm>
            <a:off x="1159560" y="1737720"/>
            <a:ext cx="10766520" cy="1448640"/>
          </a:xfrm>
          <a:prstGeom prst="rect">
            <a:avLst/>
          </a:prstGeom>
          <a:noFill/>
          <a:ln>
            <a:noFill/>
          </a:ln>
        </p:spPr>
        <p:style>
          <a:lnRef idx="0"/>
          <a:fillRef idx="0"/>
          <a:effectRef idx="0"/>
          <a:fontRef idx="minor"/>
        </p:style>
        <p:txBody>
          <a:bodyPr lIns="90000" rIns="90000" tIns="45000" bIns="45000" anchor="b">
            <a:normAutofit/>
          </a:bodyPr>
          <a:p>
            <a:pPr>
              <a:lnSpc>
                <a:spcPct val="85000"/>
              </a:lnSpc>
            </a:pPr>
            <a:br/>
            <a:r>
              <a:rPr b="1" lang="en-US" sz="5300" spc="-46" strike="noStrike">
                <a:solidFill>
                  <a:srgbClr val="404040"/>
                </a:solidFill>
                <a:latin typeface="Calibri Light"/>
              </a:rPr>
              <a:t>Tepole et al. 2017 ~</a:t>
            </a:r>
            <a:br/>
            <a:r>
              <a:rPr b="0" lang="en-US" sz="5300" spc="-46" strike="noStrike">
                <a:solidFill>
                  <a:srgbClr val="404040"/>
                </a:solidFill>
                <a:latin typeface="Calibri Light"/>
              </a:rPr>
              <a:t>Computational systems mechanobiology of Wound Healing</a:t>
            </a:r>
            <a:br/>
            <a:br/>
            <a:endParaRPr b="0" lang="en-US" sz="5300" spc="-1" strike="noStrike">
              <a:latin typeface="Arial"/>
            </a:endParaRPr>
          </a:p>
        </p:txBody>
      </p:sp>
      <p:sp>
        <p:nvSpPr>
          <p:cNvPr id="182" name="Line 2"/>
          <p:cNvSpPr/>
          <p:nvPr/>
        </p:nvSpPr>
        <p:spPr>
          <a:xfrm>
            <a:off x="1288800" y="2042280"/>
            <a:ext cx="9163800" cy="360"/>
          </a:xfrm>
          <a:prstGeom prst="line">
            <a:avLst/>
          </a:prstGeom>
          <a:ln>
            <a:round/>
          </a:ln>
        </p:spPr>
        <p:style>
          <a:lnRef idx="3">
            <a:schemeClr val="accent2"/>
          </a:lnRef>
          <a:fillRef idx="0">
            <a:schemeClr val="accent2"/>
          </a:fillRef>
          <a:effectRef idx="2">
            <a:schemeClr val="accent2"/>
          </a:effectRef>
          <a:fontRef idx="minor"/>
        </p:style>
      </p:sp>
      <p:sp>
        <p:nvSpPr>
          <p:cNvPr id="183" name="CustomShape 3"/>
          <p:cNvSpPr/>
          <p:nvPr/>
        </p:nvSpPr>
        <p:spPr>
          <a:xfrm>
            <a:off x="1288800" y="1953000"/>
            <a:ext cx="4402440" cy="6998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184" name="CustomShape 4"/>
          <p:cNvSpPr/>
          <p:nvPr/>
        </p:nvSpPr>
        <p:spPr>
          <a:xfrm>
            <a:off x="1106640" y="2524320"/>
            <a:ext cx="8189280" cy="338184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000000"/>
              </a:buClr>
              <a:buFont typeface="Arial"/>
              <a:buChar char="•"/>
            </a:pPr>
            <a:r>
              <a:rPr b="0" lang="en-US" sz="2400" spc="-1" strike="noStrike">
                <a:solidFill>
                  <a:srgbClr val="000000"/>
                </a:solidFill>
                <a:latin typeface="Calibri"/>
                <a:ea typeface="DejaVu Sans"/>
              </a:rPr>
              <a:t>2-Dimensional EBM model</a:t>
            </a:r>
            <a:endParaRPr b="0" lang="en-US" sz="2400" spc="-1" strike="noStrike">
              <a:latin typeface="Arial"/>
            </a:endParaRPr>
          </a:p>
          <a:p>
            <a:pPr marL="285840" indent="-285120">
              <a:lnSpc>
                <a:spcPct val="100000"/>
              </a:lnSpc>
              <a:buClr>
                <a:srgbClr val="000000"/>
              </a:buClr>
              <a:buFont typeface="Arial"/>
              <a:buChar char="•"/>
            </a:pPr>
            <a:r>
              <a:rPr b="0" lang="en-US" sz="2400" spc="-1" strike="noStrike">
                <a:solidFill>
                  <a:srgbClr val="000000"/>
                </a:solidFill>
                <a:latin typeface="Calibri"/>
                <a:ea typeface="DejaVu Sans"/>
              </a:rPr>
              <a:t>Proliferation and Remodeling</a:t>
            </a:r>
            <a:endParaRPr b="0" lang="en-US" sz="2400" spc="-1" strike="noStrike">
              <a:latin typeface="Arial"/>
            </a:endParaRPr>
          </a:p>
          <a:p>
            <a:pPr marL="285840" indent="-285120">
              <a:lnSpc>
                <a:spcPct val="100000"/>
              </a:lnSpc>
              <a:buClr>
                <a:srgbClr val="000000"/>
              </a:buClr>
              <a:buFont typeface="Arial"/>
              <a:buChar char="•"/>
            </a:pPr>
            <a:r>
              <a:rPr b="0" lang="en-US" sz="2400" spc="-1" strike="noStrike">
                <a:solidFill>
                  <a:srgbClr val="000000"/>
                </a:solidFill>
                <a:latin typeface="Calibri"/>
                <a:ea typeface="DejaVu Sans"/>
              </a:rPr>
              <a:t>Modeling Angiogenesis, Contraction and Re-epithelialization</a:t>
            </a:r>
            <a:endParaRPr b="0" lang="en-US" sz="2400" spc="-1" strike="noStrike">
              <a:latin typeface="Arial"/>
            </a:endParaRPr>
          </a:p>
          <a:p>
            <a:pPr>
              <a:lnSpc>
                <a:spcPct val="100000"/>
              </a:lnSpc>
            </a:pPr>
            <a:endParaRPr b="0" lang="en-US" sz="2400" spc="-1" strike="noStrike">
              <a:latin typeface="Arial"/>
            </a:endParaRPr>
          </a:p>
          <a:p>
            <a:pPr marL="285840" indent="-285120">
              <a:lnSpc>
                <a:spcPct val="100000"/>
              </a:lnSpc>
              <a:buClr>
                <a:srgbClr val="000000"/>
              </a:buClr>
              <a:buFont typeface="Arial"/>
              <a:buChar char="•"/>
            </a:pPr>
            <a:r>
              <a:rPr b="0" lang="en-US" sz="2400" spc="-1" strike="noStrike">
                <a:solidFill>
                  <a:srgbClr val="000000"/>
                </a:solidFill>
                <a:latin typeface="Calibri"/>
                <a:ea typeface="DejaVu Sans"/>
              </a:rPr>
              <a:t>Including changes in relevant cell populations (Endothelial cells, Macrophages, Fibroblasts, Myofibroblasts, Keratinocytes) and their key effector cytokines (TGF-α, FGF-7, PDGF, TGF-β1, FGF(1,2,4), VEGF), and mechanical loads</a:t>
            </a:r>
            <a:endParaRPr b="0" lang="en-US" sz="2400" spc="-1" strike="noStrike">
              <a:latin typeface="Arial"/>
            </a:endParaRPr>
          </a:p>
          <a:p>
            <a:pPr>
              <a:lnSpc>
                <a:spcPct val="100000"/>
              </a:lnSpc>
            </a:pPr>
            <a:endParaRPr b="0" lang="en-US" sz="24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85" name="CustomShape 1"/>
          <p:cNvSpPr/>
          <p:nvPr/>
        </p:nvSpPr>
        <p:spPr>
          <a:xfrm>
            <a:off x="743040" y="639720"/>
            <a:ext cx="10057680" cy="144864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46" strike="noStrike">
                <a:solidFill>
                  <a:srgbClr val="404040"/>
                </a:solidFill>
                <a:latin typeface="Calibri Light"/>
              </a:rPr>
              <a:t>Research Questions + Aim:</a:t>
            </a:r>
            <a:br/>
            <a:endParaRPr b="0" lang="en-US" sz="4800" spc="-1" strike="noStrike">
              <a:latin typeface="Arial"/>
            </a:endParaRPr>
          </a:p>
        </p:txBody>
      </p:sp>
      <p:sp>
        <p:nvSpPr>
          <p:cNvPr id="186" name="CustomShape 2"/>
          <p:cNvSpPr/>
          <p:nvPr/>
        </p:nvSpPr>
        <p:spPr>
          <a:xfrm>
            <a:off x="3082680" y="2608200"/>
            <a:ext cx="10057680" cy="4021920"/>
          </a:xfrm>
          <a:prstGeom prst="rect">
            <a:avLst/>
          </a:prstGeom>
          <a:noFill/>
          <a:ln>
            <a:noFill/>
          </a:ln>
        </p:spPr>
        <p:style>
          <a:lnRef idx="0"/>
          <a:fillRef idx="0"/>
          <a:effectRef idx="0"/>
          <a:fontRef idx="minor"/>
        </p:style>
        <p:txBody>
          <a:bodyPr lIns="0" rIns="0" tIns="45000" bIns="45000"/>
          <a:p>
            <a:pPr marL="457200" indent="-456480">
              <a:lnSpc>
                <a:spcPct val="90000"/>
              </a:lnSpc>
              <a:spcBef>
                <a:spcPts val="1199"/>
              </a:spcBef>
              <a:spcAft>
                <a:spcPts val="201"/>
              </a:spcAft>
              <a:buClr>
                <a:srgbClr val="000000"/>
              </a:buClr>
              <a:buFont typeface="Calibri Light"/>
              <a:buAutoNum type="arabicPeriod"/>
            </a:pPr>
            <a:r>
              <a:rPr b="0" lang="en-US" sz="1800" spc="-1" strike="noStrike">
                <a:solidFill>
                  <a:srgbClr val="000000"/>
                </a:solidFill>
                <a:latin typeface="Calibri"/>
              </a:rPr>
              <a:t>What causes a better healing of burn wounds? </a:t>
            </a:r>
            <a:endParaRPr b="0" lang="en-US" sz="1800" spc="-1" strike="noStrike">
              <a:latin typeface="Arial"/>
            </a:endParaRPr>
          </a:p>
          <a:p>
            <a:pPr marL="457200" indent="-456480">
              <a:lnSpc>
                <a:spcPct val="90000"/>
              </a:lnSpc>
              <a:spcBef>
                <a:spcPts val="1199"/>
              </a:spcBef>
              <a:spcAft>
                <a:spcPts val="201"/>
              </a:spcAft>
              <a:buClr>
                <a:srgbClr val="000000"/>
              </a:buClr>
              <a:buFont typeface="Calibri Light"/>
              <a:buAutoNum type="arabicPeriod"/>
            </a:pPr>
            <a:r>
              <a:rPr b="0" lang="en-US" sz="1800" spc="-1" strike="noStrike">
                <a:solidFill>
                  <a:srgbClr val="000000"/>
                </a:solidFill>
                <a:latin typeface="Calibri"/>
              </a:rPr>
              <a:t>What is the link between the AP model and the cutaneous wound healing model?</a:t>
            </a: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sp>
        <p:nvSpPr>
          <p:cNvPr id="187" name="Line 3"/>
          <p:cNvSpPr/>
          <p:nvPr/>
        </p:nvSpPr>
        <p:spPr>
          <a:xfrm>
            <a:off x="853920" y="1521000"/>
            <a:ext cx="7746840" cy="360"/>
          </a:xfrm>
          <a:prstGeom prst="line">
            <a:avLst/>
          </a:prstGeom>
          <a:ln>
            <a:round/>
          </a:ln>
        </p:spPr>
        <p:style>
          <a:lnRef idx="3">
            <a:schemeClr val="accent2"/>
          </a:lnRef>
          <a:fillRef idx="0">
            <a:schemeClr val="accent2"/>
          </a:fillRef>
          <a:effectRef idx="2">
            <a:schemeClr val="accent2"/>
          </a:effectRef>
          <a:fontRef idx="minor"/>
        </p:style>
      </p:sp>
      <p:pic>
        <p:nvPicPr>
          <p:cNvPr id="188" name="Picture 8" descr=""/>
          <p:cNvPicPr/>
          <p:nvPr/>
        </p:nvPicPr>
        <p:blipFill>
          <a:blip r:embed="rId1"/>
          <a:stretch/>
        </p:blipFill>
        <p:spPr>
          <a:xfrm>
            <a:off x="1598400" y="4337280"/>
            <a:ext cx="1072440" cy="1072440"/>
          </a:xfrm>
          <a:prstGeom prst="rect">
            <a:avLst/>
          </a:prstGeom>
          <a:ln>
            <a:noFill/>
          </a:ln>
        </p:spPr>
      </p:pic>
      <p:sp>
        <p:nvSpPr>
          <p:cNvPr id="189" name="Line 4"/>
          <p:cNvSpPr/>
          <p:nvPr/>
        </p:nvSpPr>
        <p:spPr>
          <a:xfrm>
            <a:off x="1493640" y="3574800"/>
            <a:ext cx="1183320" cy="360"/>
          </a:xfrm>
          <a:prstGeom prst="line">
            <a:avLst/>
          </a:prstGeom>
          <a:ln>
            <a:round/>
          </a:ln>
        </p:spPr>
        <p:style>
          <a:lnRef idx="3">
            <a:schemeClr val="accent2"/>
          </a:lnRef>
          <a:fillRef idx="0">
            <a:schemeClr val="accent2"/>
          </a:fillRef>
          <a:effectRef idx="2">
            <a:schemeClr val="accent2"/>
          </a:effectRef>
          <a:fontRef idx="minor"/>
        </p:style>
      </p:sp>
      <p:sp>
        <p:nvSpPr>
          <p:cNvPr id="190" name="Line 5"/>
          <p:cNvSpPr/>
          <p:nvPr/>
        </p:nvSpPr>
        <p:spPr>
          <a:xfrm>
            <a:off x="1488240" y="5574960"/>
            <a:ext cx="1183320" cy="360"/>
          </a:xfrm>
          <a:prstGeom prst="line">
            <a:avLst/>
          </a:prstGeom>
          <a:ln>
            <a:round/>
          </a:ln>
        </p:spPr>
        <p:style>
          <a:lnRef idx="3">
            <a:schemeClr val="accent2"/>
          </a:lnRef>
          <a:fillRef idx="0">
            <a:schemeClr val="accent2"/>
          </a:fillRef>
          <a:effectRef idx="2">
            <a:schemeClr val="accent2"/>
          </a:effectRef>
          <a:fontRef idx="minor"/>
        </p:style>
      </p:sp>
      <p:pic>
        <p:nvPicPr>
          <p:cNvPr id="191" name="Picture 15" descr=""/>
          <p:cNvPicPr/>
          <p:nvPr/>
        </p:nvPicPr>
        <p:blipFill>
          <a:blip r:embed="rId2"/>
          <a:stretch/>
        </p:blipFill>
        <p:spPr>
          <a:xfrm>
            <a:off x="1608120" y="2466360"/>
            <a:ext cx="943200" cy="943200"/>
          </a:xfrm>
          <a:prstGeom prst="rect">
            <a:avLst/>
          </a:prstGeom>
          <a:ln>
            <a:noFill/>
          </a:ln>
        </p:spPr>
      </p:pic>
      <p:sp>
        <p:nvSpPr>
          <p:cNvPr id="192" name="CustomShape 6"/>
          <p:cNvSpPr/>
          <p:nvPr/>
        </p:nvSpPr>
        <p:spPr>
          <a:xfrm>
            <a:off x="3240720" y="4690440"/>
            <a:ext cx="6715800" cy="6386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A novel computational framework combining the AP and ABM models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to simulate the healing of burn wounds</a:t>
            </a:r>
            <a:endParaRPr b="0" lang="en-US" sz="18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570960" y="2160720"/>
            <a:ext cx="10057680" cy="145008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46" strike="noStrike">
                <a:solidFill>
                  <a:srgbClr val="404040"/>
                </a:solidFill>
                <a:latin typeface="Calibri Light"/>
              </a:rPr>
              <a:t>Proposal</a:t>
            </a:r>
            <a:endParaRPr b="0" lang="en-US" sz="4800" spc="-1" strike="noStrike">
              <a:latin typeface="Arial"/>
            </a:endParaRPr>
          </a:p>
        </p:txBody>
      </p:sp>
      <p:pic>
        <p:nvPicPr>
          <p:cNvPr id="194" name="Picture 2" descr=""/>
          <p:cNvPicPr/>
          <p:nvPr/>
        </p:nvPicPr>
        <p:blipFill>
          <a:blip r:embed="rId1"/>
          <a:srcRect l="0" t="0" r="-136" b="23370"/>
          <a:stretch/>
        </p:blipFill>
        <p:spPr>
          <a:xfrm>
            <a:off x="-189720" y="-2002320"/>
            <a:ext cx="12570480" cy="4809240"/>
          </a:xfrm>
          <a:prstGeom prst="rect">
            <a:avLst/>
          </a:prstGeom>
          <a:ln>
            <a:noFill/>
          </a:ln>
        </p:spPr>
      </p:pic>
      <p:sp>
        <p:nvSpPr>
          <p:cNvPr id="195" name="Line 2"/>
          <p:cNvSpPr/>
          <p:nvPr/>
        </p:nvSpPr>
        <p:spPr>
          <a:xfrm>
            <a:off x="671760" y="3611160"/>
            <a:ext cx="2112480" cy="360"/>
          </a:xfrm>
          <a:prstGeom prst="line">
            <a:avLst/>
          </a:prstGeom>
          <a:ln>
            <a:round/>
          </a:ln>
        </p:spPr>
        <p:style>
          <a:lnRef idx="3">
            <a:schemeClr val="accent2"/>
          </a:lnRef>
          <a:fillRef idx="0">
            <a:schemeClr val="accent2"/>
          </a:fillRef>
          <a:effectRef idx="2">
            <a:schemeClr val="accent2"/>
          </a:effectRef>
          <a:fontRef idx="minor"/>
        </p:style>
      </p:sp>
      <p:sp>
        <p:nvSpPr>
          <p:cNvPr id="196" name="CustomShape 3"/>
          <p:cNvSpPr/>
          <p:nvPr/>
        </p:nvSpPr>
        <p:spPr>
          <a:xfrm>
            <a:off x="671760" y="3754440"/>
            <a:ext cx="9652680" cy="30780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marL="285840" indent="-285120">
              <a:lnSpc>
                <a:spcPct val="100000"/>
              </a:lnSpc>
              <a:buClr>
                <a:srgbClr val="9b2d1f"/>
              </a:buClr>
              <a:buFont typeface="Arial"/>
              <a:buChar char="•"/>
            </a:pPr>
            <a:r>
              <a:rPr b="0" lang="en-US" sz="2000" spc="-1" strike="noStrike">
                <a:solidFill>
                  <a:srgbClr val="000000"/>
                </a:solidFill>
                <a:latin typeface="Calibri"/>
                <a:ea typeface="DejaVu Sans"/>
              </a:rPr>
              <a:t>Discrete Spatio-temporal (existing in both space and time) Agent-Based Model combining both the immune response model and the ABM wound healing models</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marL="285840" indent="-285120">
              <a:lnSpc>
                <a:spcPct val="100000"/>
              </a:lnSpc>
              <a:buClr>
                <a:srgbClr val="9b2d1f"/>
              </a:buClr>
              <a:buFont typeface="Arial"/>
              <a:buChar char="•"/>
            </a:pPr>
            <a:r>
              <a:rPr b="0" lang="en-US" sz="2000" spc="-1" strike="noStrike">
                <a:solidFill>
                  <a:srgbClr val="000000"/>
                </a:solidFill>
                <a:latin typeface="Calibri"/>
                <a:ea typeface="DejaVu Sans"/>
              </a:rPr>
              <a:t>The AP model will act like an </a:t>
            </a:r>
            <a:r>
              <a:rPr b="1" lang="en-US" sz="2000" spc="-1" strike="noStrike">
                <a:solidFill>
                  <a:srgbClr val="000000"/>
                </a:solidFill>
                <a:latin typeface="Calibri"/>
                <a:ea typeface="DejaVu Sans"/>
              </a:rPr>
              <a:t>engine for the blood composition </a:t>
            </a:r>
            <a:r>
              <a:rPr b="0" lang="en-US" sz="2000" spc="-1" strike="noStrike">
                <a:solidFill>
                  <a:srgbClr val="000000"/>
                </a:solidFill>
                <a:latin typeface="Calibri"/>
                <a:ea typeface="DejaVu Sans"/>
              </a:rPr>
              <a:t>of a 2/3-dimensional ABM model.</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1257480" y="256320"/>
            <a:ext cx="10057680" cy="144864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46" strike="noStrike">
                <a:solidFill>
                  <a:srgbClr val="404040"/>
                </a:solidFill>
                <a:latin typeface="Calibri Light"/>
              </a:rPr>
              <a:t>Index</a:t>
            </a:r>
            <a:endParaRPr b="0" lang="en-US" sz="4800" spc="-1" strike="noStrike">
              <a:latin typeface="Arial"/>
            </a:endParaRPr>
          </a:p>
        </p:txBody>
      </p:sp>
      <p:sp>
        <p:nvSpPr>
          <p:cNvPr id="95" name="Line 2"/>
          <p:cNvSpPr/>
          <p:nvPr/>
        </p:nvSpPr>
        <p:spPr>
          <a:xfrm>
            <a:off x="1257120" y="1683720"/>
            <a:ext cx="1657440" cy="360"/>
          </a:xfrm>
          <a:prstGeom prst="line">
            <a:avLst/>
          </a:prstGeom>
          <a:ln>
            <a:round/>
          </a:ln>
        </p:spPr>
        <p:style>
          <a:lnRef idx="3">
            <a:schemeClr val="accent2"/>
          </a:lnRef>
          <a:fillRef idx="0">
            <a:schemeClr val="accent2"/>
          </a:fillRef>
          <a:effectRef idx="2">
            <a:schemeClr val="accent2"/>
          </a:effectRef>
          <a:fontRef idx="minor"/>
        </p:style>
      </p:sp>
      <p:sp>
        <p:nvSpPr>
          <p:cNvPr id="96" name="CustomShape 3"/>
          <p:cNvSpPr/>
          <p:nvPr/>
        </p:nvSpPr>
        <p:spPr>
          <a:xfrm>
            <a:off x="1155600" y="2064960"/>
            <a:ext cx="4939560" cy="292392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9b2d1f"/>
              </a:buClr>
              <a:buFont typeface="Arial"/>
              <a:buChar char="•"/>
            </a:pPr>
            <a:r>
              <a:rPr b="0" lang="en-US" sz="2800" spc="-1" strike="noStrike">
                <a:solidFill>
                  <a:srgbClr val="000000"/>
                </a:solidFill>
                <a:latin typeface="Calibri"/>
                <a:ea typeface="DejaVu Sans"/>
              </a:rPr>
              <a:t>Introduction</a:t>
            </a:r>
            <a:endParaRPr b="0" lang="en-US" sz="2800" spc="-1" strike="noStrike">
              <a:latin typeface="Arial"/>
            </a:endParaRPr>
          </a:p>
          <a:p>
            <a:pPr marL="285840" indent="-285120">
              <a:lnSpc>
                <a:spcPct val="100000"/>
              </a:lnSpc>
              <a:buClr>
                <a:srgbClr val="9b2d1f"/>
              </a:buClr>
              <a:buFont typeface="Arial"/>
              <a:buChar char="•"/>
            </a:pPr>
            <a:r>
              <a:rPr b="0" lang="en-US" sz="2800" spc="-1" strike="noStrike">
                <a:solidFill>
                  <a:srgbClr val="000000"/>
                </a:solidFill>
                <a:latin typeface="Calibri"/>
                <a:ea typeface="DejaVu Sans"/>
              </a:rPr>
              <a:t>Previously built models</a:t>
            </a:r>
            <a:endParaRPr b="0" lang="en-US" sz="2800" spc="-1" strike="noStrike">
              <a:latin typeface="Arial"/>
            </a:endParaRPr>
          </a:p>
          <a:p>
            <a:pPr marL="285840" indent="-285120">
              <a:lnSpc>
                <a:spcPct val="100000"/>
              </a:lnSpc>
              <a:buClr>
                <a:srgbClr val="9b2d1f"/>
              </a:buClr>
              <a:buFont typeface="Arial"/>
              <a:buChar char="•"/>
            </a:pPr>
            <a:r>
              <a:rPr b="0" lang="en-US" sz="2800" spc="-1" strike="noStrike">
                <a:solidFill>
                  <a:srgbClr val="000000"/>
                </a:solidFill>
                <a:latin typeface="Calibri"/>
                <a:ea typeface="DejaVu Sans"/>
              </a:rPr>
              <a:t>Proposal</a:t>
            </a:r>
            <a:endParaRPr b="0" lang="en-US" sz="2800" spc="-1" strike="noStrike">
              <a:latin typeface="Arial"/>
            </a:endParaRPr>
          </a:p>
          <a:p>
            <a:pPr marL="285840" indent="-285120">
              <a:lnSpc>
                <a:spcPct val="100000"/>
              </a:lnSpc>
              <a:buClr>
                <a:srgbClr val="9b2d1f"/>
              </a:buClr>
              <a:buFont typeface="Arial"/>
              <a:buChar char="•"/>
            </a:pPr>
            <a:r>
              <a:rPr b="0" lang="en-US" sz="2800" spc="-1" strike="noStrike">
                <a:solidFill>
                  <a:srgbClr val="000000"/>
                </a:solidFill>
                <a:latin typeface="Calibri"/>
                <a:ea typeface="DejaVu Sans"/>
              </a:rPr>
              <a:t>Possible biomarkers</a:t>
            </a:r>
            <a:endParaRPr b="0" lang="en-US" sz="2800" spc="-1" strike="noStrike">
              <a:latin typeface="Arial"/>
            </a:endParaRPr>
          </a:p>
          <a:p>
            <a:pPr marL="285840" indent="-285120">
              <a:lnSpc>
                <a:spcPct val="100000"/>
              </a:lnSpc>
              <a:buClr>
                <a:srgbClr val="9b2d1f"/>
              </a:buClr>
              <a:buFont typeface="Arial"/>
              <a:buChar char="•"/>
            </a:pPr>
            <a:r>
              <a:rPr b="0" lang="en-US" sz="2800" spc="-1" strike="noStrike">
                <a:solidFill>
                  <a:srgbClr val="000000"/>
                </a:solidFill>
                <a:latin typeface="Calibri"/>
                <a:ea typeface="DejaVu Sans"/>
              </a:rPr>
              <a:t>Possible sociomarkers</a:t>
            </a:r>
            <a:endParaRPr b="0" lang="en-US" sz="2800" spc="-1" strike="noStrike">
              <a:latin typeface="Arial"/>
            </a:endParaRPr>
          </a:p>
          <a:p>
            <a:pPr marL="285840" indent="-285120">
              <a:lnSpc>
                <a:spcPct val="100000"/>
              </a:lnSpc>
              <a:buClr>
                <a:srgbClr val="9b2d1f"/>
              </a:buClr>
              <a:buFont typeface="Arial"/>
              <a:buChar char="•"/>
            </a:pPr>
            <a:r>
              <a:rPr b="0" lang="en-US" sz="2800" spc="-1" strike="noStrike">
                <a:solidFill>
                  <a:srgbClr val="000000"/>
                </a:solidFill>
                <a:latin typeface="Calibri"/>
                <a:ea typeface="DejaVu Sans"/>
              </a:rPr>
              <a:t>Data available?</a:t>
            </a:r>
            <a:endParaRPr b="0" lang="en-US" sz="2800" spc="-1" strike="noStrike">
              <a:latin typeface="Arial"/>
            </a:endParaRPr>
          </a:p>
          <a:p>
            <a:pPr>
              <a:lnSpc>
                <a:spcPct val="100000"/>
              </a:lnSpc>
            </a:pPr>
            <a:endParaRPr b="0" lang="en-US" sz="2800" spc="-1" strike="noStrike">
              <a:latin typeface="Arial"/>
            </a:endParaRPr>
          </a:p>
        </p:txBody>
      </p:sp>
      <p:pic>
        <p:nvPicPr>
          <p:cNvPr id="97" name="Picture 9" descr=""/>
          <p:cNvPicPr/>
          <p:nvPr/>
        </p:nvPicPr>
        <p:blipFill>
          <a:blip r:embed="rId1"/>
          <a:stretch/>
        </p:blipFill>
        <p:spPr>
          <a:xfrm>
            <a:off x="6572880" y="764280"/>
            <a:ext cx="3723480" cy="488556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952560" y="287280"/>
            <a:ext cx="10057680" cy="1448640"/>
          </a:xfrm>
          <a:prstGeom prst="rect">
            <a:avLst/>
          </a:prstGeom>
          <a:noFill/>
          <a:ln>
            <a:noFill/>
          </a:ln>
        </p:spPr>
        <p:style>
          <a:lnRef idx="0"/>
          <a:fillRef idx="0"/>
          <a:effectRef idx="0"/>
          <a:fontRef idx="minor"/>
        </p:style>
      </p:sp>
      <p:sp>
        <p:nvSpPr>
          <p:cNvPr id="198" name="Line 2"/>
          <p:cNvSpPr/>
          <p:nvPr/>
        </p:nvSpPr>
        <p:spPr>
          <a:xfrm>
            <a:off x="1037880" y="1732320"/>
            <a:ext cx="7051680" cy="360"/>
          </a:xfrm>
          <a:prstGeom prst="line">
            <a:avLst/>
          </a:prstGeom>
          <a:ln>
            <a:round/>
          </a:ln>
        </p:spPr>
        <p:style>
          <a:lnRef idx="3">
            <a:schemeClr val="accent2"/>
          </a:lnRef>
          <a:fillRef idx="0">
            <a:schemeClr val="accent2"/>
          </a:fillRef>
          <a:effectRef idx="2">
            <a:schemeClr val="accent2"/>
          </a:effectRef>
          <a:fontRef idx="minor"/>
        </p:style>
      </p:sp>
      <p:sp>
        <p:nvSpPr>
          <p:cNvPr id="199" name="CustomShape 3"/>
          <p:cNvSpPr/>
          <p:nvPr/>
        </p:nvSpPr>
        <p:spPr>
          <a:xfrm>
            <a:off x="1038240" y="287280"/>
            <a:ext cx="10057680" cy="1448640"/>
          </a:xfrm>
          <a:prstGeom prst="rect">
            <a:avLst/>
          </a:prstGeom>
          <a:noFill/>
          <a:ln>
            <a:noFill/>
          </a:ln>
        </p:spPr>
        <p:style>
          <a:lnRef idx="0"/>
          <a:fillRef idx="0"/>
          <a:effectRef idx="0"/>
          <a:fontRef idx="minor"/>
        </p:style>
        <p:txBody>
          <a:bodyPr lIns="90000" rIns="90000" tIns="45000" bIns="45000" anchor="b">
            <a:normAutofit/>
          </a:bodyPr>
          <a:p>
            <a:pPr>
              <a:lnSpc>
                <a:spcPct val="85000"/>
              </a:lnSpc>
            </a:pPr>
            <a:r>
              <a:rPr b="1" lang="en-US" sz="4800" spc="-46" strike="noStrike">
                <a:solidFill>
                  <a:srgbClr val="404040"/>
                </a:solidFill>
                <a:latin typeface="Calibri Light"/>
                <a:ea typeface="DejaVu Sans"/>
              </a:rPr>
              <a:t>Blood Composition</a:t>
            </a:r>
            <a:endParaRPr b="0" lang="en-US" sz="4800" spc="-1" strike="noStrike">
              <a:latin typeface="Arial"/>
            </a:endParaRPr>
          </a:p>
        </p:txBody>
      </p:sp>
      <p:sp>
        <p:nvSpPr>
          <p:cNvPr id="200" name="CustomShape 4"/>
          <p:cNvSpPr/>
          <p:nvPr/>
        </p:nvSpPr>
        <p:spPr>
          <a:xfrm>
            <a:off x="3195000" y="2360520"/>
            <a:ext cx="2884320" cy="42048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Pro-inflammatory Cytokines: </a:t>
            </a:r>
            <a:endParaRPr b="0" lang="en-US" sz="1800" spc="-1" strike="noStrike">
              <a:latin typeface="Arial"/>
            </a:endParaRPr>
          </a:p>
          <a:p>
            <a:pPr marL="285840" indent="-285120">
              <a:lnSpc>
                <a:spcPct val="100000"/>
              </a:lnSpc>
              <a:buClr>
                <a:srgbClr val="000000"/>
              </a:buClr>
              <a:buFont typeface="Arial"/>
              <a:buChar char="•"/>
            </a:pPr>
            <a:r>
              <a:rPr b="1" lang="en-US" sz="1800" spc="-1" strike="noStrike">
                <a:solidFill>
                  <a:srgbClr val="000000"/>
                </a:solidFill>
                <a:latin typeface="Calibri"/>
                <a:ea typeface="DejaVu Sans"/>
              </a:rPr>
              <a:t>IL-8</a:t>
            </a:r>
            <a:endParaRPr b="0" lang="en-US" sz="1800" spc="-1" strike="noStrike">
              <a:latin typeface="Arial"/>
            </a:endParaRPr>
          </a:p>
          <a:p>
            <a:pPr marL="285840" indent="-285120">
              <a:lnSpc>
                <a:spcPct val="100000"/>
              </a:lnSpc>
              <a:buClr>
                <a:srgbClr val="000000"/>
              </a:buClr>
              <a:buFont typeface="Arial"/>
              <a:buChar char="•"/>
            </a:pPr>
            <a:r>
              <a:rPr b="1" lang="en-US" sz="1800" spc="-1" strike="noStrike">
                <a:solidFill>
                  <a:srgbClr val="000000"/>
                </a:solidFill>
                <a:latin typeface="Calibri"/>
                <a:ea typeface="DejaVu Sans"/>
              </a:rPr>
              <a:t>IL-6</a:t>
            </a:r>
            <a:r>
              <a:rPr b="0" lang="en-US" sz="1800" spc="-1" strike="noStrike">
                <a:solidFill>
                  <a:srgbClr val="000000"/>
                </a:solidFill>
                <a:latin typeface="Calibri"/>
                <a:ea typeface="DejaVu Sans"/>
              </a:rPr>
              <a:t> </a:t>
            </a:r>
            <a:endParaRPr b="0" lang="en-US" sz="1800" spc="-1" strike="noStrike">
              <a:latin typeface="Arial"/>
            </a:endParaRPr>
          </a:p>
          <a:p>
            <a:pPr marL="285840" indent="-285120">
              <a:lnSpc>
                <a:spcPct val="100000"/>
              </a:lnSpc>
              <a:buClr>
                <a:srgbClr val="000000"/>
              </a:buClr>
              <a:buFont typeface="Arial"/>
              <a:buChar char="•"/>
            </a:pPr>
            <a:r>
              <a:rPr b="1" lang="en-US" sz="1800" spc="-1" strike="noStrike">
                <a:solidFill>
                  <a:srgbClr val="000000"/>
                </a:solidFill>
                <a:latin typeface="Calibri"/>
                <a:ea typeface="DejaVu Sans"/>
              </a:rPr>
              <a:t>IL-1β</a:t>
            </a:r>
            <a:endParaRPr b="0" lang="en-US" sz="1800" spc="-1" strike="noStrike">
              <a:latin typeface="Arial"/>
            </a:endParaRPr>
          </a:p>
          <a:p>
            <a:pPr marL="285840" indent="-285120">
              <a:lnSpc>
                <a:spcPct val="100000"/>
              </a:lnSpc>
              <a:buClr>
                <a:srgbClr val="000000"/>
              </a:buClr>
              <a:buFont typeface="Arial"/>
              <a:buChar char="•"/>
            </a:pPr>
            <a:r>
              <a:rPr b="1" lang="en-US" sz="1800" spc="-1" strike="noStrike">
                <a:solidFill>
                  <a:srgbClr val="000000"/>
                </a:solidFill>
                <a:latin typeface="Calibri"/>
                <a:ea typeface="DejaVu Sans"/>
              </a:rPr>
              <a:t>TNF-α</a:t>
            </a:r>
            <a:r>
              <a:rPr b="0" lang="en-US" sz="1800" spc="-1" strike="noStrike">
                <a:solidFill>
                  <a:srgbClr val="000000"/>
                </a:solidFill>
                <a:latin typeface="Calibri"/>
                <a:ea typeface="DejaVu Sans"/>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alibri"/>
                <a:ea typeface="DejaVu Sans"/>
              </a:rPr>
              <a:t>Anti-inflammatory Cytokines</a:t>
            </a:r>
            <a:endParaRPr b="0" lang="en-US" sz="1800" spc="-1" strike="noStrike">
              <a:latin typeface="Arial"/>
            </a:endParaRPr>
          </a:p>
          <a:p>
            <a:pPr marL="285840" indent="-285120">
              <a:lnSpc>
                <a:spcPct val="100000"/>
              </a:lnSpc>
              <a:buClr>
                <a:srgbClr val="000000"/>
              </a:buClr>
              <a:buFont typeface="Arial"/>
              <a:buChar char="•"/>
            </a:pPr>
            <a:r>
              <a:rPr b="1" lang="en-US" sz="1800" spc="-1" strike="noStrike">
                <a:solidFill>
                  <a:srgbClr val="000000"/>
                </a:solidFill>
                <a:latin typeface="Calibri"/>
                <a:ea typeface="DejaVu Sans"/>
              </a:rPr>
              <a:t>Interleukin 10 (IL-10) </a:t>
            </a:r>
            <a:endParaRPr b="0" lang="en-US" sz="1800" spc="-1" strike="noStrike">
              <a:latin typeface="Arial"/>
            </a:endParaRPr>
          </a:p>
          <a:p>
            <a:pPr marL="285840" indent="-285120">
              <a:lnSpc>
                <a:spcPct val="100000"/>
              </a:lnSpc>
              <a:buClr>
                <a:srgbClr val="000000"/>
              </a:buClr>
              <a:buFont typeface="Arial"/>
              <a:buChar char="•"/>
            </a:pPr>
            <a:r>
              <a:rPr b="1" lang="en-US" sz="1800" spc="-1" strike="noStrike">
                <a:solidFill>
                  <a:srgbClr val="000000"/>
                </a:solidFill>
                <a:latin typeface="Calibri"/>
                <a:ea typeface="DejaVu Sans"/>
              </a:rPr>
              <a:t>IL-6 </a:t>
            </a:r>
            <a:endParaRPr b="0" lang="en-US" sz="1800" spc="-1" strike="noStrike">
              <a:latin typeface="Arial"/>
            </a:endParaRPr>
          </a:p>
          <a:p>
            <a:pPr marL="285840" indent="-285120">
              <a:lnSpc>
                <a:spcPct val="100000"/>
              </a:lnSpc>
              <a:buClr>
                <a:srgbClr val="000000"/>
              </a:buClr>
              <a:buFont typeface="Arial"/>
              <a:buChar char="•"/>
            </a:pPr>
            <a:r>
              <a:rPr b="1" lang="en-US" sz="1800" spc="-1" strike="noStrike">
                <a:solidFill>
                  <a:srgbClr val="000000"/>
                </a:solidFill>
                <a:latin typeface="Calibri"/>
                <a:ea typeface="DejaVu Sans"/>
              </a:rPr>
              <a:t>TGF-β</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201" name="Picture 5" descr=""/>
          <p:cNvPicPr/>
          <p:nvPr/>
        </p:nvPicPr>
        <p:blipFill>
          <a:blip r:embed="rId1"/>
          <a:stretch/>
        </p:blipFill>
        <p:spPr>
          <a:xfrm>
            <a:off x="1354680" y="3010320"/>
            <a:ext cx="1225440" cy="1225440"/>
          </a:xfrm>
          <a:prstGeom prst="rect">
            <a:avLst/>
          </a:prstGeom>
          <a:ln>
            <a:noFill/>
          </a:ln>
        </p:spPr>
      </p:pic>
      <p:sp>
        <p:nvSpPr>
          <p:cNvPr id="202" name="Line 5"/>
          <p:cNvSpPr/>
          <p:nvPr/>
        </p:nvSpPr>
        <p:spPr>
          <a:xfrm>
            <a:off x="1315800" y="4400280"/>
            <a:ext cx="1303560" cy="360"/>
          </a:xfrm>
          <a:prstGeom prst="line">
            <a:avLst/>
          </a:prstGeom>
          <a:ln>
            <a:round/>
          </a:ln>
        </p:spPr>
        <p:style>
          <a:lnRef idx="3">
            <a:schemeClr val="accent2"/>
          </a:lnRef>
          <a:fillRef idx="0">
            <a:schemeClr val="accent2"/>
          </a:fillRef>
          <a:effectRef idx="2">
            <a:schemeClr val="accent2"/>
          </a:effectRef>
          <a:fontRef idx="minor"/>
        </p:style>
      </p:sp>
      <p:sp>
        <p:nvSpPr>
          <p:cNvPr id="203" name="CustomShape 6"/>
          <p:cNvSpPr/>
          <p:nvPr/>
        </p:nvSpPr>
        <p:spPr>
          <a:xfrm>
            <a:off x="7066440" y="2360520"/>
            <a:ext cx="2767680" cy="22845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Other:</a:t>
            </a:r>
            <a:endParaRPr b="0" lang="en-US" sz="1800" spc="-1" strike="noStrike">
              <a:latin typeface="Arial"/>
            </a:endParaRPr>
          </a:p>
          <a:p>
            <a:pPr marL="285840" indent="-285120">
              <a:lnSpc>
                <a:spcPct val="100000"/>
              </a:lnSpc>
              <a:buClr>
                <a:srgbClr val="000000"/>
              </a:buClr>
              <a:buFont typeface="Arial"/>
              <a:buChar char="•"/>
            </a:pPr>
            <a:r>
              <a:rPr b="1" lang="en-US" sz="1800" spc="-1" strike="noStrike">
                <a:solidFill>
                  <a:srgbClr val="000000"/>
                </a:solidFill>
                <a:latin typeface="Calibri"/>
                <a:ea typeface="DejaVu Sans"/>
              </a:rPr>
              <a:t>C-reactive protein (CRP) </a:t>
            </a:r>
            <a:endParaRPr b="0" lang="en-US" sz="1800" spc="-1" strike="noStrike">
              <a:latin typeface="Arial"/>
            </a:endParaRPr>
          </a:p>
          <a:p>
            <a:pPr marL="285840" indent="-285120">
              <a:lnSpc>
                <a:spcPct val="100000"/>
              </a:lnSpc>
              <a:buClr>
                <a:srgbClr val="000000"/>
              </a:buClr>
              <a:buFont typeface="Arial"/>
              <a:buChar char="•"/>
            </a:pPr>
            <a:r>
              <a:rPr b="1" lang="en-US" sz="1800" spc="-1" strike="noStrike">
                <a:solidFill>
                  <a:srgbClr val="000000"/>
                </a:solidFill>
                <a:latin typeface="Calibri"/>
                <a:ea typeface="DejaVu Sans"/>
              </a:rPr>
              <a:t>Leptin</a:t>
            </a:r>
            <a:endParaRPr b="0" lang="en-US" sz="1800" spc="-1" strike="noStrike">
              <a:latin typeface="Arial"/>
            </a:endParaRPr>
          </a:p>
          <a:p>
            <a:pPr marL="285840" indent="-285120">
              <a:lnSpc>
                <a:spcPct val="100000"/>
              </a:lnSpc>
              <a:buClr>
                <a:srgbClr val="000000"/>
              </a:buClr>
              <a:buFont typeface="Arial"/>
              <a:buChar char="•"/>
            </a:pPr>
            <a:r>
              <a:rPr b="1" lang="en-US" sz="1800" spc="-1" strike="noStrike">
                <a:solidFill>
                  <a:srgbClr val="000000"/>
                </a:solidFill>
                <a:latin typeface="Calibri"/>
                <a:ea typeface="DejaVu Sans"/>
              </a:rPr>
              <a:t>Neutrophils</a:t>
            </a:r>
            <a:endParaRPr b="0" lang="en-US" sz="1800" spc="-1" strike="noStrike">
              <a:latin typeface="Arial"/>
            </a:endParaRPr>
          </a:p>
          <a:p>
            <a:pPr marL="285840" indent="-285120">
              <a:lnSpc>
                <a:spcPct val="100000"/>
              </a:lnSpc>
              <a:buClr>
                <a:srgbClr val="000000"/>
              </a:buClr>
              <a:buFont typeface="Arial"/>
              <a:buChar char="•"/>
            </a:pPr>
            <a:r>
              <a:rPr b="1" lang="en-US" sz="1800" spc="-1" strike="noStrike">
                <a:solidFill>
                  <a:srgbClr val="000000"/>
                </a:solidFill>
                <a:latin typeface="Calibri"/>
                <a:ea typeface="DejaVu Sans"/>
              </a:rPr>
              <a:t>Macrophages</a:t>
            </a:r>
            <a:endParaRPr b="0" lang="en-US" sz="1800" spc="-1" strike="noStrike">
              <a:latin typeface="Arial"/>
            </a:endParaRPr>
          </a:p>
          <a:p>
            <a:pPr marL="285840" indent="-285120">
              <a:lnSpc>
                <a:spcPct val="100000"/>
              </a:lnSpc>
              <a:buClr>
                <a:srgbClr val="000000"/>
              </a:buClr>
              <a:buFont typeface="Arial"/>
              <a:buChar char="•"/>
            </a:pPr>
            <a:r>
              <a:rPr b="1" lang="en-US" sz="1800" spc="-1" strike="noStrike">
                <a:solidFill>
                  <a:srgbClr val="000000"/>
                </a:solidFill>
                <a:latin typeface="Calibri"/>
                <a:ea typeface="DejaVu Sans"/>
              </a:rPr>
              <a:t>TGF-α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952560" y="287280"/>
            <a:ext cx="10057680" cy="1448640"/>
          </a:xfrm>
          <a:prstGeom prst="rect">
            <a:avLst/>
          </a:prstGeom>
          <a:noFill/>
          <a:ln>
            <a:noFill/>
          </a:ln>
        </p:spPr>
        <p:style>
          <a:lnRef idx="0"/>
          <a:fillRef idx="0"/>
          <a:effectRef idx="0"/>
          <a:fontRef idx="minor"/>
        </p:style>
      </p:sp>
      <p:sp>
        <p:nvSpPr>
          <p:cNvPr id="205" name="Line 2"/>
          <p:cNvSpPr/>
          <p:nvPr/>
        </p:nvSpPr>
        <p:spPr>
          <a:xfrm>
            <a:off x="1037880" y="1732320"/>
            <a:ext cx="7051680" cy="360"/>
          </a:xfrm>
          <a:prstGeom prst="line">
            <a:avLst/>
          </a:prstGeom>
          <a:ln>
            <a:round/>
          </a:ln>
        </p:spPr>
        <p:style>
          <a:lnRef idx="3">
            <a:schemeClr val="accent2"/>
          </a:lnRef>
          <a:fillRef idx="0">
            <a:schemeClr val="accent2"/>
          </a:fillRef>
          <a:effectRef idx="2">
            <a:schemeClr val="accent2"/>
          </a:effectRef>
          <a:fontRef idx="minor"/>
        </p:style>
      </p:sp>
      <p:sp>
        <p:nvSpPr>
          <p:cNvPr id="206" name="CustomShape 3"/>
          <p:cNvSpPr/>
          <p:nvPr/>
        </p:nvSpPr>
        <p:spPr>
          <a:xfrm>
            <a:off x="1038240" y="287280"/>
            <a:ext cx="10057680" cy="1448640"/>
          </a:xfrm>
          <a:prstGeom prst="rect">
            <a:avLst/>
          </a:prstGeom>
          <a:noFill/>
          <a:ln>
            <a:noFill/>
          </a:ln>
        </p:spPr>
        <p:style>
          <a:lnRef idx="0"/>
          <a:fillRef idx="0"/>
          <a:effectRef idx="0"/>
          <a:fontRef idx="minor"/>
        </p:style>
        <p:txBody>
          <a:bodyPr lIns="90000" rIns="90000" tIns="45000" bIns="45000" anchor="b">
            <a:normAutofit/>
          </a:bodyPr>
          <a:p>
            <a:pPr>
              <a:lnSpc>
                <a:spcPct val="85000"/>
              </a:lnSpc>
            </a:pPr>
            <a:r>
              <a:rPr b="1" lang="en-US" sz="4800" spc="-46" strike="noStrike">
                <a:solidFill>
                  <a:srgbClr val="404040"/>
                </a:solidFill>
                <a:latin typeface="Calibri Light"/>
                <a:ea typeface="DejaVu Sans"/>
              </a:rPr>
              <a:t>Relevant parameters/markers</a:t>
            </a:r>
            <a:endParaRPr b="0" lang="en-US" sz="4800" spc="-1" strike="noStrike">
              <a:latin typeface="Arial"/>
            </a:endParaRPr>
          </a:p>
        </p:txBody>
      </p:sp>
      <p:pic>
        <p:nvPicPr>
          <p:cNvPr id="207" name="Picture 16" descr=""/>
          <p:cNvPicPr/>
          <p:nvPr/>
        </p:nvPicPr>
        <p:blipFill>
          <a:blip r:embed="rId1"/>
          <a:stretch/>
        </p:blipFill>
        <p:spPr>
          <a:xfrm>
            <a:off x="1311120" y="3029760"/>
            <a:ext cx="1448640" cy="1448640"/>
          </a:xfrm>
          <a:prstGeom prst="rect">
            <a:avLst/>
          </a:prstGeom>
          <a:ln>
            <a:noFill/>
          </a:ln>
        </p:spPr>
      </p:pic>
      <p:sp>
        <p:nvSpPr>
          <p:cNvPr id="208" name="CustomShape 4"/>
          <p:cNvSpPr/>
          <p:nvPr/>
        </p:nvSpPr>
        <p:spPr>
          <a:xfrm>
            <a:off x="3625920" y="2462040"/>
            <a:ext cx="4070880" cy="25588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000000"/>
                </a:solidFill>
                <a:latin typeface="Calibri"/>
                <a:ea typeface="DejaVu Sans"/>
              </a:rPr>
              <a:t>Geometrical Paramaters:</a:t>
            </a:r>
            <a:endParaRPr b="0" lang="en-US" sz="1800" spc="-1" strike="noStrike">
              <a:latin typeface="Arial"/>
            </a:endParaRPr>
          </a:p>
          <a:p>
            <a:pPr marL="285840" indent="-285120">
              <a:lnSpc>
                <a:spcPct val="100000"/>
              </a:lnSpc>
              <a:buClr>
                <a:srgbClr val="000000"/>
              </a:buClr>
              <a:buFont typeface="Arial"/>
              <a:buChar char="•"/>
            </a:pPr>
            <a:r>
              <a:rPr b="0" lang="en-US" sz="1800" spc="-1" strike="noStrike">
                <a:solidFill>
                  <a:srgbClr val="000000"/>
                </a:solidFill>
                <a:latin typeface="Calibri"/>
                <a:ea typeface="DejaVu Sans"/>
              </a:rPr>
              <a:t>Length</a:t>
            </a:r>
            <a:endParaRPr b="0" lang="en-US" sz="1800" spc="-1" strike="noStrike">
              <a:latin typeface="Arial"/>
            </a:endParaRPr>
          </a:p>
          <a:p>
            <a:pPr marL="285840" indent="-285120">
              <a:lnSpc>
                <a:spcPct val="100000"/>
              </a:lnSpc>
              <a:buClr>
                <a:srgbClr val="000000"/>
              </a:buClr>
              <a:buFont typeface="Arial"/>
              <a:buChar char="•"/>
            </a:pPr>
            <a:r>
              <a:rPr b="0" lang="en-US" sz="1800" spc="-1" strike="noStrike">
                <a:solidFill>
                  <a:srgbClr val="000000"/>
                </a:solidFill>
                <a:latin typeface="Calibri"/>
                <a:ea typeface="DejaVu Sans"/>
              </a:rPr>
              <a:t>Width</a:t>
            </a:r>
            <a:endParaRPr b="0" lang="en-US" sz="1800" spc="-1" strike="noStrike">
              <a:latin typeface="Arial"/>
            </a:endParaRPr>
          </a:p>
          <a:p>
            <a:pPr marL="285840" indent="-285120">
              <a:lnSpc>
                <a:spcPct val="100000"/>
              </a:lnSpc>
              <a:buClr>
                <a:srgbClr val="000000"/>
              </a:buClr>
              <a:buFont typeface="Arial"/>
              <a:buChar char="•"/>
            </a:pPr>
            <a:r>
              <a:rPr b="0" lang="en-US" sz="1800" spc="-1" strike="noStrike">
                <a:solidFill>
                  <a:srgbClr val="000000"/>
                </a:solidFill>
                <a:latin typeface="Calibri"/>
                <a:ea typeface="DejaVu Sans"/>
              </a:rPr>
              <a:t>Depth of burn</a:t>
            </a:r>
            <a:endParaRPr b="0" lang="en-US" sz="1800" spc="-1" strike="noStrike">
              <a:latin typeface="Arial"/>
            </a:endParaRPr>
          </a:p>
          <a:p>
            <a:pPr marL="285840" indent="-285120">
              <a:lnSpc>
                <a:spcPct val="100000"/>
              </a:lnSpc>
              <a:buClr>
                <a:srgbClr val="000000"/>
              </a:buClr>
              <a:buFont typeface="Arial"/>
              <a:buChar char="•"/>
            </a:pPr>
            <a:r>
              <a:rPr b="0" lang="en-US" sz="1800" spc="-1" strike="noStrike">
                <a:solidFill>
                  <a:srgbClr val="000000"/>
                </a:solidFill>
                <a:latin typeface="Calibri"/>
                <a:ea typeface="DejaVu Sans"/>
              </a:rPr>
              <a:t>Surface</a:t>
            </a:r>
            <a:endParaRPr b="0" lang="en-US" sz="1800" spc="-1" strike="noStrike">
              <a:latin typeface="Arial"/>
            </a:endParaRPr>
          </a:p>
          <a:p>
            <a:pPr marL="285840" indent="-285120">
              <a:lnSpc>
                <a:spcPct val="100000"/>
              </a:lnSpc>
              <a:buClr>
                <a:srgbClr val="000000"/>
              </a:buClr>
              <a:buFont typeface="Arial"/>
              <a:buChar char="•"/>
            </a:pPr>
            <a:r>
              <a:rPr b="0" lang="en-US" sz="1800" spc="-1" strike="noStrike">
                <a:solidFill>
                  <a:srgbClr val="000000"/>
                </a:solidFill>
                <a:latin typeface="Calibri"/>
                <a:ea typeface="DejaVu Sans"/>
              </a:rPr>
              <a:t>Volume</a:t>
            </a:r>
            <a:endParaRPr b="0" lang="en-US" sz="1800" spc="-1" strike="noStrike">
              <a:latin typeface="Arial"/>
            </a:endParaRPr>
          </a:p>
          <a:p>
            <a:pPr marL="285840" indent="-285120">
              <a:lnSpc>
                <a:spcPct val="100000"/>
              </a:lnSpc>
              <a:buClr>
                <a:srgbClr val="000000"/>
              </a:buClr>
              <a:buFont typeface="Arial"/>
              <a:buChar char="•"/>
            </a:pPr>
            <a:r>
              <a:rPr b="0" lang="en-US" sz="1800" spc="-1" strike="noStrike">
                <a:solidFill>
                  <a:srgbClr val="000000"/>
                </a:solidFill>
                <a:latin typeface="Calibri"/>
                <a:ea typeface="DejaVu Sans"/>
              </a:rPr>
              <a:t>Total Body surface area of burn (TBSA) </a:t>
            </a:r>
            <a:endParaRPr b="0" lang="en-US" sz="1800" spc="-1" strike="noStrike">
              <a:latin typeface="Arial"/>
            </a:endParaRPr>
          </a:p>
          <a:p>
            <a:pPr marL="285840" indent="-285120">
              <a:lnSpc>
                <a:spcPct val="100000"/>
              </a:lnSpc>
              <a:buClr>
                <a:srgbClr val="000000"/>
              </a:buClr>
              <a:buFont typeface="Arial"/>
              <a:buChar char="•"/>
            </a:pPr>
            <a:r>
              <a:rPr b="0" lang="en-US" sz="1800" spc="-1" strike="noStrike">
                <a:solidFill>
                  <a:srgbClr val="000000"/>
                </a:solidFill>
                <a:latin typeface="Calibri"/>
                <a:ea typeface="DejaVu Sans"/>
              </a:rPr>
              <a:t>Burn Location/s </a:t>
            </a:r>
            <a:endParaRPr b="0" lang="en-US" sz="1800" spc="-1" strike="noStrike">
              <a:latin typeface="Arial"/>
            </a:endParaRPr>
          </a:p>
          <a:p>
            <a:pPr>
              <a:lnSpc>
                <a:spcPct val="100000"/>
              </a:lnSpc>
            </a:pPr>
            <a:endParaRPr b="0" lang="en-US" sz="1800" spc="-1" strike="noStrike">
              <a:latin typeface="Arial"/>
            </a:endParaRPr>
          </a:p>
        </p:txBody>
      </p:sp>
      <p:sp>
        <p:nvSpPr>
          <p:cNvPr id="209" name="CustomShape 5"/>
          <p:cNvSpPr/>
          <p:nvPr/>
        </p:nvSpPr>
        <p:spPr>
          <a:xfrm>
            <a:off x="8570160" y="2462040"/>
            <a:ext cx="2407320" cy="201024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000000"/>
                </a:solidFill>
                <a:latin typeface="Calibri"/>
                <a:ea typeface="DejaVu Sans"/>
              </a:rPr>
              <a:t>Relevant Socio-markers</a:t>
            </a:r>
            <a:endParaRPr b="0" lang="en-US" sz="1800" spc="-1" strike="noStrike">
              <a:latin typeface="Arial"/>
            </a:endParaRPr>
          </a:p>
          <a:p>
            <a:pPr marL="285840" indent="-285120">
              <a:lnSpc>
                <a:spcPct val="100000"/>
              </a:lnSpc>
              <a:buClr>
                <a:srgbClr val="000000"/>
              </a:buClr>
              <a:buFont typeface="Arial"/>
              <a:buChar char="•"/>
            </a:pPr>
            <a:r>
              <a:rPr b="0" lang="en-US" sz="1800" spc="-1" strike="noStrike">
                <a:solidFill>
                  <a:srgbClr val="000000"/>
                </a:solidFill>
                <a:latin typeface="Calibri"/>
                <a:ea typeface="DejaVu Sans"/>
              </a:rPr>
              <a:t>Age</a:t>
            </a:r>
            <a:endParaRPr b="0" lang="en-US" sz="1800" spc="-1" strike="noStrike">
              <a:latin typeface="Arial"/>
            </a:endParaRPr>
          </a:p>
          <a:p>
            <a:pPr marL="285840" indent="-285120">
              <a:lnSpc>
                <a:spcPct val="100000"/>
              </a:lnSpc>
              <a:buClr>
                <a:srgbClr val="000000"/>
              </a:buClr>
              <a:buFont typeface="Arial"/>
              <a:buChar char="•"/>
            </a:pPr>
            <a:r>
              <a:rPr b="0" lang="en-US" sz="1800" spc="-1" strike="noStrike">
                <a:solidFill>
                  <a:srgbClr val="000000"/>
                </a:solidFill>
                <a:latin typeface="Calibri"/>
                <a:ea typeface="DejaVu Sans"/>
              </a:rPr>
              <a:t>Weight</a:t>
            </a:r>
            <a:endParaRPr b="0" lang="en-US" sz="1800" spc="-1" strike="noStrike">
              <a:latin typeface="Arial"/>
            </a:endParaRPr>
          </a:p>
          <a:p>
            <a:pPr marL="285840" indent="-285120">
              <a:lnSpc>
                <a:spcPct val="100000"/>
              </a:lnSpc>
              <a:buClr>
                <a:srgbClr val="000000"/>
              </a:buClr>
              <a:buFont typeface="Arial"/>
              <a:buChar char="•"/>
            </a:pPr>
            <a:r>
              <a:rPr b="0" lang="en-US" sz="1800" spc="-1" strike="noStrike">
                <a:solidFill>
                  <a:srgbClr val="000000"/>
                </a:solidFill>
                <a:latin typeface="Calibri"/>
                <a:ea typeface="DejaVu Sans"/>
              </a:rPr>
              <a:t>Height</a:t>
            </a:r>
            <a:endParaRPr b="0" lang="en-US" sz="1800" spc="-1" strike="noStrike">
              <a:latin typeface="Arial"/>
            </a:endParaRPr>
          </a:p>
          <a:p>
            <a:pPr marL="285840" indent="-285120">
              <a:lnSpc>
                <a:spcPct val="100000"/>
              </a:lnSpc>
              <a:buClr>
                <a:srgbClr val="000000"/>
              </a:buClr>
              <a:buFont typeface="Arial"/>
              <a:buChar char="•"/>
            </a:pPr>
            <a:r>
              <a:rPr b="0" lang="en-US" sz="1800" spc="-1" strike="noStrike">
                <a:solidFill>
                  <a:srgbClr val="000000"/>
                </a:solidFill>
                <a:latin typeface="Calibri"/>
                <a:ea typeface="DejaVu Sans"/>
              </a:rPr>
              <a:t>Gender</a:t>
            </a:r>
            <a:endParaRPr b="0" lang="en-US" sz="1800" spc="-1" strike="noStrike">
              <a:latin typeface="Arial"/>
            </a:endParaRPr>
          </a:p>
          <a:p>
            <a:pPr marL="285840" indent="-285120">
              <a:lnSpc>
                <a:spcPct val="100000"/>
              </a:lnSpc>
              <a:buClr>
                <a:srgbClr val="000000"/>
              </a:buClr>
              <a:buFont typeface="Arial"/>
              <a:buChar char="•"/>
            </a:pPr>
            <a:r>
              <a:rPr b="0" lang="en-US" sz="1800" spc="-1" strike="noStrike">
                <a:solidFill>
                  <a:srgbClr val="000000"/>
                </a:solidFill>
                <a:latin typeface="Calibri"/>
                <a:ea typeface="DejaVu Sans"/>
              </a:rPr>
              <a:t>Skin type </a:t>
            </a:r>
            <a:endParaRPr b="0" lang="en-US" sz="1800" spc="-1" strike="noStrike">
              <a:latin typeface="Arial"/>
            </a:endParaRPr>
          </a:p>
          <a:p>
            <a:pPr>
              <a:lnSpc>
                <a:spcPct val="100000"/>
              </a:lnSpc>
            </a:pPr>
            <a:endParaRPr b="0" lang="en-US" sz="1800" spc="-1" strike="noStrike">
              <a:latin typeface="Arial"/>
            </a:endParaRPr>
          </a:p>
        </p:txBody>
      </p:sp>
      <p:sp>
        <p:nvSpPr>
          <p:cNvPr id="210" name="Line 6"/>
          <p:cNvSpPr/>
          <p:nvPr/>
        </p:nvSpPr>
        <p:spPr>
          <a:xfrm>
            <a:off x="1214280" y="4483440"/>
            <a:ext cx="164304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1038240" y="287280"/>
            <a:ext cx="10057680" cy="144864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46" strike="noStrike">
                <a:solidFill>
                  <a:srgbClr val="404040"/>
                </a:solidFill>
                <a:latin typeface="Calibri Light"/>
              </a:rPr>
              <a:t>Data available?</a:t>
            </a:r>
            <a:endParaRPr b="0" lang="en-US" sz="4800" spc="-1" strike="noStrike">
              <a:latin typeface="Arial"/>
            </a:endParaRPr>
          </a:p>
        </p:txBody>
      </p:sp>
      <p:sp>
        <p:nvSpPr>
          <p:cNvPr id="212" name="CustomShape 2"/>
          <p:cNvSpPr/>
          <p:nvPr/>
        </p:nvSpPr>
        <p:spPr>
          <a:xfrm>
            <a:off x="952560" y="287280"/>
            <a:ext cx="10057680" cy="1448640"/>
          </a:xfrm>
          <a:prstGeom prst="rect">
            <a:avLst/>
          </a:prstGeom>
          <a:noFill/>
          <a:ln>
            <a:noFill/>
          </a:ln>
        </p:spPr>
        <p:style>
          <a:lnRef idx="0"/>
          <a:fillRef idx="0"/>
          <a:effectRef idx="0"/>
          <a:fontRef idx="minor"/>
        </p:style>
      </p:sp>
      <p:sp>
        <p:nvSpPr>
          <p:cNvPr id="213" name="Line 3"/>
          <p:cNvSpPr/>
          <p:nvPr/>
        </p:nvSpPr>
        <p:spPr>
          <a:xfrm>
            <a:off x="1037880" y="1732320"/>
            <a:ext cx="3937320" cy="360"/>
          </a:xfrm>
          <a:prstGeom prst="line">
            <a:avLst/>
          </a:prstGeom>
          <a:ln>
            <a:round/>
          </a:ln>
        </p:spPr>
        <p:style>
          <a:lnRef idx="3">
            <a:schemeClr val="accent2"/>
          </a:lnRef>
          <a:fillRef idx="0">
            <a:schemeClr val="accent2"/>
          </a:fillRef>
          <a:effectRef idx="2">
            <a:schemeClr val="accent2"/>
          </a:effectRef>
          <a:fontRef idx="minor"/>
        </p:style>
      </p:sp>
      <p:pic>
        <p:nvPicPr>
          <p:cNvPr id="214" name="Picture 6" descr=""/>
          <p:cNvPicPr/>
          <p:nvPr/>
        </p:nvPicPr>
        <p:blipFill>
          <a:blip r:embed="rId1"/>
          <a:stretch/>
        </p:blipFill>
        <p:spPr>
          <a:xfrm>
            <a:off x="1450080" y="2795040"/>
            <a:ext cx="1266840" cy="1266840"/>
          </a:xfrm>
          <a:prstGeom prst="rect">
            <a:avLst/>
          </a:prstGeom>
          <a:ln>
            <a:noFill/>
          </a:ln>
        </p:spPr>
      </p:pic>
      <p:sp>
        <p:nvSpPr>
          <p:cNvPr id="215" name="Line 4"/>
          <p:cNvSpPr/>
          <p:nvPr/>
        </p:nvSpPr>
        <p:spPr>
          <a:xfrm>
            <a:off x="1414080" y="4361040"/>
            <a:ext cx="145584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3cece"/>
        </a:solidFill>
      </p:bgPr>
    </p:bg>
    <p:spTree>
      <p:nvGrpSpPr>
        <p:cNvPr id="1" name=""/>
        <p:cNvGrpSpPr/>
        <p:nvPr/>
      </p:nvGrpSpPr>
      <p:grpSpPr>
        <a:xfrm>
          <a:off x="0" y="0"/>
          <a:ext cx="0" cy="0"/>
          <a:chOff x="0" y="0"/>
          <a:chExt cx="0" cy="0"/>
        </a:xfrm>
      </p:grpSpPr>
      <p:pic>
        <p:nvPicPr>
          <p:cNvPr id="216" name="Picture 2" descr=""/>
          <p:cNvPicPr/>
          <p:nvPr/>
        </p:nvPicPr>
        <p:blipFill>
          <a:blip r:embed="rId1"/>
          <a:srcRect l="21580" t="0" r="31839" b="0"/>
          <a:stretch/>
        </p:blipFill>
        <p:spPr>
          <a:xfrm>
            <a:off x="0" y="0"/>
            <a:ext cx="5015880" cy="6857280"/>
          </a:xfrm>
          <a:prstGeom prst="rect">
            <a:avLst/>
          </a:prstGeom>
          <a:ln>
            <a:noFill/>
          </a:ln>
        </p:spPr>
      </p:pic>
      <p:sp>
        <p:nvSpPr>
          <p:cNvPr id="217" name="CustomShape 1"/>
          <p:cNvSpPr/>
          <p:nvPr/>
        </p:nvSpPr>
        <p:spPr>
          <a:xfrm>
            <a:off x="5432400" y="0"/>
            <a:ext cx="10057680" cy="1448640"/>
          </a:xfrm>
          <a:prstGeom prst="rect">
            <a:avLst/>
          </a:prstGeom>
          <a:noFill/>
          <a:ln>
            <a:noFill/>
          </a:ln>
        </p:spPr>
        <p:style>
          <a:lnRef idx="0"/>
          <a:fillRef idx="0"/>
          <a:effectRef idx="0"/>
          <a:fontRef idx="minor"/>
        </p:style>
        <p:txBody>
          <a:bodyPr lIns="90000" rIns="90000" tIns="45000" bIns="45000" anchor="b">
            <a:normAutofit/>
          </a:bodyPr>
          <a:p>
            <a:pPr>
              <a:lnSpc>
                <a:spcPct val="85000"/>
              </a:lnSpc>
            </a:pPr>
            <a:r>
              <a:rPr b="1" lang="en-US" sz="4800" spc="-46" strike="noStrike">
                <a:solidFill>
                  <a:srgbClr val="404040"/>
                </a:solidFill>
                <a:latin typeface="Calibri Light"/>
                <a:ea typeface="DejaVu Sans"/>
              </a:rPr>
              <a:t>Conclusion</a:t>
            </a:r>
            <a:endParaRPr b="0" lang="en-US" sz="4800" spc="-1" strike="noStrike">
              <a:latin typeface="Arial"/>
            </a:endParaRPr>
          </a:p>
        </p:txBody>
      </p:sp>
      <p:sp>
        <p:nvSpPr>
          <p:cNvPr id="218" name="CustomShape 2"/>
          <p:cNvSpPr/>
          <p:nvPr/>
        </p:nvSpPr>
        <p:spPr>
          <a:xfrm>
            <a:off x="5346720" y="0"/>
            <a:ext cx="10057680" cy="1448640"/>
          </a:xfrm>
          <a:prstGeom prst="rect">
            <a:avLst/>
          </a:prstGeom>
          <a:noFill/>
          <a:ln>
            <a:noFill/>
          </a:ln>
        </p:spPr>
        <p:style>
          <a:lnRef idx="0"/>
          <a:fillRef idx="0"/>
          <a:effectRef idx="0"/>
          <a:fontRef idx="minor"/>
        </p:style>
      </p:sp>
      <p:sp>
        <p:nvSpPr>
          <p:cNvPr id="219" name="Line 3"/>
          <p:cNvSpPr/>
          <p:nvPr/>
        </p:nvSpPr>
        <p:spPr>
          <a:xfrm>
            <a:off x="5432400" y="1445040"/>
            <a:ext cx="393696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482760" y="0"/>
            <a:ext cx="10057680" cy="1450080"/>
          </a:xfrm>
          <a:prstGeom prst="rect">
            <a:avLst/>
          </a:prstGeom>
          <a:noFill/>
          <a:ln>
            <a:noFill/>
          </a:ln>
        </p:spPr>
        <p:style>
          <a:lnRef idx="0"/>
          <a:fillRef idx="0"/>
          <a:effectRef idx="0"/>
          <a:fontRef idx="minor"/>
        </p:style>
        <p:txBody>
          <a:bodyPr lIns="90000" rIns="90000" tIns="45000" bIns="45000" anchor="b">
            <a:normAutofit/>
          </a:bodyPr>
          <a:p>
            <a:pPr>
              <a:lnSpc>
                <a:spcPct val="85000"/>
              </a:lnSpc>
            </a:pPr>
            <a:r>
              <a:rPr b="1" lang="en-US" sz="4800" spc="-46" strike="noStrike">
                <a:solidFill>
                  <a:srgbClr val="404040"/>
                </a:solidFill>
                <a:latin typeface="Calibri Light"/>
              </a:rPr>
              <a:t>Stages of healing</a:t>
            </a:r>
            <a:endParaRPr b="0" lang="en-US" sz="4800" spc="-1" strike="noStrike">
              <a:latin typeface="Arial"/>
            </a:endParaRPr>
          </a:p>
        </p:txBody>
      </p:sp>
      <p:sp>
        <p:nvSpPr>
          <p:cNvPr id="99" name="CustomShape 2"/>
          <p:cNvSpPr/>
          <p:nvPr/>
        </p:nvSpPr>
        <p:spPr>
          <a:xfrm>
            <a:off x="5943600" y="3276720"/>
            <a:ext cx="304200" cy="304200"/>
          </a:xfrm>
          <a:prstGeom prst="rect">
            <a:avLst/>
          </a:prstGeom>
          <a:noFill/>
          <a:ln>
            <a:noFill/>
          </a:ln>
        </p:spPr>
        <p:style>
          <a:lnRef idx="0"/>
          <a:fillRef idx="0"/>
          <a:effectRef idx="0"/>
          <a:fontRef idx="minor"/>
        </p:style>
      </p:sp>
      <p:sp>
        <p:nvSpPr>
          <p:cNvPr id="100" name="CustomShape 3"/>
          <p:cNvSpPr/>
          <p:nvPr/>
        </p:nvSpPr>
        <p:spPr>
          <a:xfrm>
            <a:off x="212760" y="1536120"/>
            <a:ext cx="5326920" cy="411336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9b2d1f"/>
              </a:buClr>
              <a:buFont typeface="Arial"/>
              <a:buChar char="•"/>
            </a:pPr>
            <a:r>
              <a:rPr b="0" lang="en-US" sz="2400" spc="-1" strike="noStrike">
                <a:solidFill>
                  <a:srgbClr val="000000"/>
                </a:solidFill>
                <a:latin typeface="Calibri"/>
                <a:ea typeface="DejaVu Sans"/>
              </a:rPr>
              <a:t>4 Stages</a:t>
            </a:r>
            <a:endParaRPr b="0" lang="en-US" sz="2400" spc="-1" strike="noStrike">
              <a:latin typeface="Arial"/>
            </a:endParaRPr>
          </a:p>
          <a:p>
            <a:pPr>
              <a:lnSpc>
                <a:spcPct val="100000"/>
              </a:lnSpc>
            </a:pPr>
            <a:endParaRPr b="0" lang="en-US" sz="2400" spc="-1" strike="noStrike">
              <a:latin typeface="Arial"/>
            </a:endParaRPr>
          </a:p>
          <a:p>
            <a:pPr marL="285840" indent="-285120">
              <a:lnSpc>
                <a:spcPct val="100000"/>
              </a:lnSpc>
              <a:buClr>
                <a:srgbClr val="9b2d1f"/>
              </a:buClr>
              <a:buFont typeface="Arial"/>
              <a:buChar char="•"/>
            </a:pPr>
            <a:r>
              <a:rPr b="0" lang="en-US" sz="2400" spc="-1" strike="noStrike">
                <a:solidFill>
                  <a:srgbClr val="000000"/>
                </a:solidFill>
                <a:latin typeface="Calibri"/>
                <a:ea typeface="DejaVu Sans"/>
              </a:rPr>
              <a:t>When a patient comes in, they are likely to have gone through the first stage of response.</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marL="285840" indent="-285120">
              <a:lnSpc>
                <a:spcPct val="100000"/>
              </a:lnSpc>
              <a:buClr>
                <a:srgbClr val="9b2d1f"/>
              </a:buClr>
              <a:buFont typeface="Arial"/>
              <a:buChar char="•"/>
            </a:pPr>
            <a:r>
              <a:rPr b="0" lang="en-US" sz="2400" spc="-1" strike="noStrike">
                <a:solidFill>
                  <a:srgbClr val="000000"/>
                </a:solidFill>
                <a:latin typeface="Calibri"/>
                <a:ea typeface="DejaVu Sans"/>
              </a:rPr>
              <a:t>Inflammatory response is fundamental to the healing process: </a:t>
            </a:r>
            <a:endParaRPr b="0" lang="en-US" sz="2400" spc="-1" strike="noStrike">
              <a:latin typeface="Arial"/>
            </a:endParaRPr>
          </a:p>
        </p:txBody>
      </p:sp>
      <p:pic>
        <p:nvPicPr>
          <p:cNvPr id="101" name="Picture 12" descr=""/>
          <p:cNvPicPr/>
          <p:nvPr/>
        </p:nvPicPr>
        <p:blipFill>
          <a:blip r:embed="rId1"/>
          <a:srcRect l="8488" t="0" r="0" b="0"/>
          <a:stretch/>
        </p:blipFill>
        <p:spPr>
          <a:xfrm>
            <a:off x="5943600" y="0"/>
            <a:ext cx="6162120" cy="5036760"/>
          </a:xfrm>
          <a:prstGeom prst="rect">
            <a:avLst/>
          </a:prstGeom>
          <a:ln>
            <a:noFill/>
          </a:ln>
        </p:spPr>
      </p:pic>
      <p:sp>
        <p:nvSpPr>
          <p:cNvPr id="102" name="Line 4"/>
          <p:cNvSpPr/>
          <p:nvPr/>
        </p:nvSpPr>
        <p:spPr>
          <a:xfrm>
            <a:off x="482400" y="1479240"/>
            <a:ext cx="4064040" cy="360"/>
          </a:xfrm>
          <a:prstGeom prst="line">
            <a:avLst/>
          </a:prstGeom>
          <a:ln>
            <a:round/>
          </a:ln>
        </p:spPr>
        <p:style>
          <a:lnRef idx="3">
            <a:schemeClr val="accent2"/>
          </a:lnRef>
          <a:fillRef idx="0">
            <a:schemeClr val="accent2"/>
          </a:fillRef>
          <a:effectRef idx="2">
            <a:schemeClr val="accent2"/>
          </a:effectRef>
          <a:fontRef idx="minor"/>
        </p:style>
      </p:sp>
      <p:sp>
        <p:nvSpPr>
          <p:cNvPr id="103" name="CustomShape 5"/>
          <p:cNvSpPr/>
          <p:nvPr/>
        </p:nvSpPr>
        <p:spPr>
          <a:xfrm>
            <a:off x="510120" y="5588280"/>
            <a:ext cx="11592720" cy="821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Calibri"/>
                <a:ea typeface="DejaVu Sans"/>
              </a:rPr>
              <a:t>Fight infection, clear debris and induce the proliferation phase         &lt;-&gt;             </a:t>
            </a:r>
            <a:r>
              <a:rPr b="0" lang="en-US" sz="2400" spc="-1" strike="noStrike">
                <a:solidFill>
                  <a:srgbClr val="ff0000"/>
                </a:solidFill>
                <a:latin typeface="Calibri"/>
                <a:ea typeface="DejaVu Sans"/>
              </a:rPr>
              <a:t>Tissue damage</a:t>
            </a:r>
            <a:endParaRPr b="0" lang="en-US" sz="2400" spc="-1" strike="noStrike">
              <a:latin typeface="Arial"/>
            </a:endParaRPr>
          </a:p>
          <a:p>
            <a:pPr>
              <a:lnSpc>
                <a:spcPct val="100000"/>
              </a:lnSpc>
            </a:pPr>
            <a:endParaRPr b="0" lang="en-US" sz="24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1"/>
          <p:cNvSpPr/>
          <p:nvPr/>
        </p:nvSpPr>
        <p:spPr>
          <a:xfrm>
            <a:off x="922320" y="142200"/>
            <a:ext cx="10057680" cy="144864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46" strike="noStrike">
                <a:solidFill>
                  <a:srgbClr val="404040"/>
                </a:solidFill>
                <a:latin typeface="Calibri Light"/>
              </a:rPr>
              <a:t>Zones of injury</a:t>
            </a:r>
            <a:endParaRPr b="0" lang="en-US" sz="4800" spc="-1" strike="noStrike">
              <a:latin typeface="Arial"/>
            </a:endParaRPr>
          </a:p>
        </p:txBody>
      </p:sp>
      <p:pic>
        <p:nvPicPr>
          <p:cNvPr id="105" name="Content Placeholder 3" descr=""/>
          <p:cNvPicPr/>
          <p:nvPr/>
        </p:nvPicPr>
        <p:blipFill>
          <a:blip r:embed="rId1"/>
          <a:stretch/>
        </p:blipFill>
        <p:spPr>
          <a:xfrm>
            <a:off x="6400800" y="3429000"/>
            <a:ext cx="5790600" cy="2790000"/>
          </a:xfrm>
          <a:prstGeom prst="rect">
            <a:avLst/>
          </a:prstGeom>
          <a:ln>
            <a:noFill/>
          </a:ln>
        </p:spPr>
      </p:pic>
      <p:sp>
        <p:nvSpPr>
          <p:cNvPr id="106" name="Line 2"/>
          <p:cNvSpPr/>
          <p:nvPr/>
        </p:nvSpPr>
        <p:spPr>
          <a:xfrm>
            <a:off x="922320" y="1591200"/>
            <a:ext cx="3597120" cy="360"/>
          </a:xfrm>
          <a:prstGeom prst="line">
            <a:avLst/>
          </a:prstGeom>
          <a:ln>
            <a:round/>
          </a:ln>
        </p:spPr>
        <p:style>
          <a:lnRef idx="3">
            <a:schemeClr val="accent2"/>
          </a:lnRef>
          <a:fillRef idx="0">
            <a:schemeClr val="accent2"/>
          </a:fillRef>
          <a:effectRef idx="2">
            <a:schemeClr val="accent2"/>
          </a:effectRef>
          <a:fontRef idx="minor"/>
        </p:style>
      </p:sp>
      <p:sp>
        <p:nvSpPr>
          <p:cNvPr id="107" name="CustomShape 3"/>
          <p:cNvSpPr/>
          <p:nvPr/>
        </p:nvSpPr>
        <p:spPr>
          <a:xfrm>
            <a:off x="829440" y="1702080"/>
            <a:ext cx="8263080" cy="265032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9b2d1f"/>
              </a:buClr>
              <a:buFont typeface="Arial"/>
              <a:buChar char="•"/>
            </a:pPr>
            <a:r>
              <a:rPr b="0" lang="en-US" sz="2400" spc="-1" strike="noStrike">
                <a:solidFill>
                  <a:srgbClr val="000000"/>
                </a:solidFill>
                <a:latin typeface="Calibri"/>
                <a:ea typeface="DejaVu Sans"/>
              </a:rPr>
              <a:t>Burns consist of three zones of injury</a:t>
            </a:r>
            <a:endParaRPr b="0" lang="en-US" sz="2400" spc="-1" strike="noStrike">
              <a:latin typeface="Arial"/>
            </a:endParaRPr>
          </a:p>
          <a:p>
            <a:pPr>
              <a:lnSpc>
                <a:spcPct val="100000"/>
              </a:lnSpc>
            </a:pPr>
            <a:endParaRPr b="0" lang="en-US" sz="2400" spc="-1" strike="noStrike">
              <a:latin typeface="Arial"/>
            </a:endParaRPr>
          </a:p>
          <a:p>
            <a:pPr marL="285840" indent="-285120">
              <a:lnSpc>
                <a:spcPct val="100000"/>
              </a:lnSpc>
              <a:buClr>
                <a:srgbClr val="9b2d1f"/>
              </a:buClr>
              <a:buFont typeface="Arial"/>
              <a:buChar char="•"/>
            </a:pPr>
            <a:r>
              <a:rPr b="0" lang="en-US" sz="2400" spc="-1" strike="noStrike">
                <a:solidFill>
                  <a:srgbClr val="000000"/>
                </a:solidFill>
                <a:latin typeface="Calibri"/>
                <a:ea typeface="DejaVu Sans"/>
              </a:rPr>
              <a:t>Main difference from cuteanous wounds is the the loss of the skin appendages and re-epithelialization, which can only occur from the edges of the wound.</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08" name="CustomShape 1"/>
          <p:cNvSpPr/>
          <p:nvPr/>
        </p:nvSpPr>
        <p:spPr>
          <a:xfrm>
            <a:off x="1162080" y="243000"/>
            <a:ext cx="10057680" cy="144864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46" strike="noStrike">
                <a:solidFill>
                  <a:srgbClr val="404040"/>
                </a:solidFill>
                <a:latin typeface="Calibri Light"/>
              </a:rPr>
              <a:t>Previously built models</a:t>
            </a:r>
            <a:endParaRPr b="0" lang="en-US" sz="4800" spc="-1" strike="noStrike">
              <a:latin typeface="Arial"/>
            </a:endParaRPr>
          </a:p>
        </p:txBody>
      </p:sp>
      <p:sp>
        <p:nvSpPr>
          <p:cNvPr id="109" name="CustomShape 2"/>
          <p:cNvSpPr/>
          <p:nvPr/>
        </p:nvSpPr>
        <p:spPr>
          <a:xfrm>
            <a:off x="1809360" y="4243680"/>
            <a:ext cx="9303480" cy="2561400"/>
          </a:xfrm>
          <a:prstGeom prst="rect">
            <a:avLst/>
          </a:prstGeom>
          <a:noFill/>
          <a:ln>
            <a:noFill/>
          </a:ln>
        </p:spPr>
        <p:style>
          <a:lnRef idx="0"/>
          <a:fillRef idx="0"/>
          <a:effectRef idx="0"/>
          <a:fontRef idx="minor"/>
        </p:style>
        <p:txBody>
          <a:bodyPr lIns="0" rIns="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pic>
        <p:nvPicPr>
          <p:cNvPr id="110" name="Picture 5" descr=""/>
          <p:cNvPicPr/>
          <p:nvPr/>
        </p:nvPicPr>
        <p:blipFill>
          <a:blip r:embed="rId1"/>
          <a:stretch/>
        </p:blipFill>
        <p:spPr>
          <a:xfrm>
            <a:off x="10143360" y="3857760"/>
            <a:ext cx="1076400" cy="1076400"/>
          </a:xfrm>
          <a:prstGeom prst="rect">
            <a:avLst/>
          </a:prstGeom>
          <a:ln>
            <a:noFill/>
          </a:ln>
        </p:spPr>
      </p:pic>
      <p:sp>
        <p:nvSpPr>
          <p:cNvPr id="111" name="CustomShape 3"/>
          <p:cNvSpPr/>
          <p:nvPr/>
        </p:nvSpPr>
        <p:spPr>
          <a:xfrm>
            <a:off x="2654280" y="2568240"/>
            <a:ext cx="6575760" cy="912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Dynamic </a:t>
            </a:r>
            <a:r>
              <a:rPr b="1" lang="en-US" sz="1800" spc="-1" strike="noStrike">
                <a:solidFill>
                  <a:srgbClr val="000000"/>
                </a:solidFill>
                <a:latin typeface="Calibri"/>
                <a:ea typeface="DejaVu Sans"/>
              </a:rPr>
              <a:t>ABM/EBM</a:t>
            </a:r>
            <a:r>
              <a:rPr b="0" lang="en-US" sz="1800" spc="-1" strike="noStrike">
                <a:solidFill>
                  <a:srgbClr val="000000"/>
                </a:solidFill>
                <a:latin typeface="Calibri"/>
                <a:ea typeface="DejaVu Sans"/>
              </a:rPr>
              <a:t> computational frameworks simulating </a:t>
            </a:r>
            <a:endParaRPr b="0" lang="en-US" sz="1800" spc="-1" strike="noStrike">
              <a:latin typeface="Arial"/>
            </a:endParaRPr>
          </a:p>
          <a:p>
            <a:pPr>
              <a:lnSpc>
                <a:spcPct val="100000"/>
              </a:lnSpc>
            </a:pPr>
            <a:r>
              <a:rPr b="1" lang="en-US" sz="1800" spc="-1" strike="noStrike">
                <a:solidFill>
                  <a:srgbClr val="000000"/>
                </a:solidFill>
                <a:latin typeface="Calibri"/>
                <a:ea typeface="DejaVu Sans"/>
              </a:rPr>
              <a:t>cutaneous</a:t>
            </a:r>
            <a:r>
              <a:rPr b="0" lang="en-US" sz="1800" spc="-1" strike="noStrike">
                <a:solidFill>
                  <a:srgbClr val="000000"/>
                </a:solidFill>
                <a:latin typeface="Calibri"/>
                <a:ea typeface="DejaVu Sans"/>
              </a:rPr>
              <a:t> </a:t>
            </a:r>
            <a:r>
              <a:rPr b="1" lang="en-US" sz="1800" spc="-1" strike="noStrike">
                <a:solidFill>
                  <a:srgbClr val="000000"/>
                </a:solidFill>
                <a:latin typeface="Calibri"/>
                <a:ea typeface="DejaVu Sans"/>
              </a:rPr>
              <a:t>wound healing </a:t>
            </a:r>
            <a:r>
              <a:rPr b="0" lang="en-US" sz="1800" spc="-1" strike="noStrike">
                <a:solidFill>
                  <a:srgbClr val="000000"/>
                </a:solidFill>
                <a:latin typeface="Calibri"/>
                <a:ea typeface="DejaVu Sans"/>
              </a:rPr>
              <a:t>(Inflammation, Proliferation, Remodeling) </a:t>
            </a:r>
            <a:endParaRPr b="0" lang="en-US" sz="1800" spc="-1" strike="noStrike">
              <a:latin typeface="Arial"/>
            </a:endParaRPr>
          </a:p>
          <a:p>
            <a:pPr>
              <a:lnSpc>
                <a:spcPct val="100000"/>
              </a:lnSpc>
            </a:pPr>
            <a:endParaRPr b="0" lang="en-US" sz="1800" spc="-1" strike="noStrike">
              <a:latin typeface="Arial"/>
            </a:endParaRPr>
          </a:p>
        </p:txBody>
      </p:sp>
      <p:pic>
        <p:nvPicPr>
          <p:cNvPr id="112" name="Picture 10" descr=""/>
          <p:cNvPicPr/>
          <p:nvPr/>
        </p:nvPicPr>
        <p:blipFill>
          <a:blip r:embed="rId2"/>
          <a:stretch/>
        </p:blipFill>
        <p:spPr>
          <a:xfrm>
            <a:off x="1162080" y="2196720"/>
            <a:ext cx="1294200" cy="1294200"/>
          </a:xfrm>
          <a:prstGeom prst="rect">
            <a:avLst/>
          </a:prstGeom>
          <a:ln>
            <a:noFill/>
          </a:ln>
        </p:spPr>
      </p:pic>
      <p:sp>
        <p:nvSpPr>
          <p:cNvPr id="113" name="CustomShape 4"/>
          <p:cNvSpPr/>
          <p:nvPr/>
        </p:nvSpPr>
        <p:spPr>
          <a:xfrm>
            <a:off x="3984120" y="4150440"/>
            <a:ext cx="6211080" cy="912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Dynamic </a:t>
            </a:r>
            <a:r>
              <a:rPr b="1" lang="en-US" sz="1800" spc="-1" strike="noStrike">
                <a:solidFill>
                  <a:srgbClr val="000000"/>
                </a:solidFill>
                <a:latin typeface="Calibri"/>
                <a:ea typeface="DejaVu Sans"/>
              </a:rPr>
              <a:t>EBM</a:t>
            </a:r>
            <a:r>
              <a:rPr b="0" lang="en-US" sz="1800" spc="-1" strike="noStrike">
                <a:solidFill>
                  <a:srgbClr val="000000"/>
                </a:solidFill>
                <a:latin typeface="Calibri"/>
                <a:ea typeface="DejaVu Sans"/>
              </a:rPr>
              <a:t> computational </a:t>
            </a:r>
            <a:r>
              <a:rPr b="1" lang="en-US" sz="1800" spc="-1" strike="noStrike">
                <a:solidFill>
                  <a:srgbClr val="000000"/>
                </a:solidFill>
                <a:latin typeface="Calibri"/>
                <a:ea typeface="DejaVu Sans"/>
              </a:rPr>
              <a:t>Alkaline Phosphatase (AP) models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to study the </a:t>
            </a:r>
            <a:r>
              <a:rPr b="1" lang="en-US" sz="1800" spc="-1" strike="noStrike">
                <a:solidFill>
                  <a:srgbClr val="000000"/>
                </a:solidFill>
                <a:latin typeface="Calibri"/>
                <a:ea typeface="DejaVu Sans"/>
              </a:rPr>
              <a:t>immune response </a:t>
            </a:r>
            <a:r>
              <a:rPr b="0" lang="en-US" sz="1800" spc="-1" strike="noStrike">
                <a:solidFill>
                  <a:srgbClr val="000000"/>
                </a:solidFill>
                <a:latin typeface="Calibri"/>
                <a:ea typeface="DejaVu Sans"/>
              </a:rPr>
              <a:t>process in wound healing.  </a:t>
            </a:r>
            <a:endParaRPr b="0" lang="en-US" sz="1800" spc="-1" strike="noStrike">
              <a:latin typeface="Arial"/>
            </a:endParaRPr>
          </a:p>
          <a:p>
            <a:pPr>
              <a:lnSpc>
                <a:spcPct val="100000"/>
              </a:lnSpc>
            </a:pPr>
            <a:endParaRPr b="0" lang="en-US" sz="1800" spc="-1" strike="noStrike">
              <a:latin typeface="Arial"/>
            </a:endParaRPr>
          </a:p>
        </p:txBody>
      </p:sp>
      <p:sp>
        <p:nvSpPr>
          <p:cNvPr id="114" name="Line 5"/>
          <p:cNvSpPr/>
          <p:nvPr/>
        </p:nvSpPr>
        <p:spPr>
          <a:xfrm>
            <a:off x="1161720" y="1692360"/>
            <a:ext cx="5585760" cy="360"/>
          </a:xfrm>
          <a:prstGeom prst="line">
            <a:avLst/>
          </a:prstGeom>
          <a:ln>
            <a:round/>
          </a:ln>
        </p:spPr>
        <p:style>
          <a:lnRef idx="3">
            <a:schemeClr val="accent2"/>
          </a:lnRef>
          <a:fillRef idx="0">
            <a:schemeClr val="accent2"/>
          </a:fillRef>
          <a:effectRef idx="2">
            <a:schemeClr val="accent2"/>
          </a:effectRef>
          <a:fontRef idx="minor"/>
        </p:style>
      </p:sp>
      <p:sp>
        <p:nvSpPr>
          <p:cNvPr id="115" name="Line 6"/>
          <p:cNvSpPr/>
          <p:nvPr/>
        </p:nvSpPr>
        <p:spPr>
          <a:xfrm>
            <a:off x="1217520" y="3614400"/>
            <a:ext cx="1183320" cy="360"/>
          </a:xfrm>
          <a:prstGeom prst="line">
            <a:avLst/>
          </a:prstGeom>
          <a:ln>
            <a:round/>
          </a:ln>
        </p:spPr>
        <p:style>
          <a:lnRef idx="3">
            <a:schemeClr val="accent2"/>
          </a:lnRef>
          <a:fillRef idx="0">
            <a:schemeClr val="accent2"/>
          </a:fillRef>
          <a:effectRef idx="2">
            <a:schemeClr val="accent2"/>
          </a:effectRef>
          <a:fontRef idx="minor"/>
        </p:style>
      </p:sp>
      <p:sp>
        <p:nvSpPr>
          <p:cNvPr id="116" name="Line 7"/>
          <p:cNvSpPr/>
          <p:nvPr/>
        </p:nvSpPr>
        <p:spPr>
          <a:xfrm>
            <a:off x="10143000" y="5073840"/>
            <a:ext cx="1183320" cy="360"/>
          </a:xfrm>
          <a:prstGeom prst="line">
            <a:avLst/>
          </a:prstGeom>
          <a:ln>
            <a:round/>
          </a:ln>
        </p:spPr>
        <p:style>
          <a:lnRef idx="3">
            <a:schemeClr val="accent2"/>
          </a:lnRef>
          <a:fillRef idx="0">
            <a:schemeClr val="accent2"/>
          </a:fillRef>
          <a:effectRef idx="2">
            <a:schemeClr val="accent2"/>
          </a:effectRef>
          <a:fontRef idx="minor"/>
        </p:style>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6e7"/>
        </a:solidFill>
      </p:bgPr>
    </p:bg>
    <p:spTree>
      <p:nvGrpSpPr>
        <p:cNvPr id="1" name=""/>
        <p:cNvGrpSpPr/>
        <p:nvPr/>
      </p:nvGrpSpPr>
      <p:grpSpPr>
        <a:xfrm>
          <a:off x="0" y="0"/>
          <a:ext cx="0" cy="0"/>
          <a:chOff x="0" y="0"/>
          <a:chExt cx="0" cy="0"/>
        </a:xfrm>
      </p:grpSpPr>
      <p:sp>
        <p:nvSpPr>
          <p:cNvPr id="117" name="CustomShape 1"/>
          <p:cNvSpPr/>
          <p:nvPr/>
        </p:nvSpPr>
        <p:spPr>
          <a:xfrm>
            <a:off x="1292040" y="262440"/>
            <a:ext cx="10057680" cy="1448640"/>
          </a:xfrm>
          <a:prstGeom prst="rect">
            <a:avLst/>
          </a:prstGeom>
          <a:noFill/>
          <a:ln>
            <a:noFill/>
          </a:ln>
        </p:spPr>
        <p:style>
          <a:lnRef idx="0"/>
          <a:fillRef idx="0"/>
          <a:effectRef idx="0"/>
          <a:fontRef idx="minor"/>
        </p:style>
        <p:txBody>
          <a:bodyPr lIns="90000" rIns="90000" tIns="45000" bIns="45000" anchor="b"/>
          <a:p>
            <a:pPr>
              <a:lnSpc>
                <a:spcPct val="85000"/>
              </a:lnSpc>
            </a:pPr>
            <a:r>
              <a:rPr b="1" lang="en-US" sz="4800" spc="-46" strike="noStrike">
                <a:solidFill>
                  <a:srgbClr val="404040"/>
                </a:solidFill>
                <a:latin typeface="Calibri Light"/>
              </a:rPr>
              <a:t>ABM</a:t>
            </a:r>
            <a:endParaRPr b="0" lang="en-US" sz="4800" spc="-1" strike="noStrike">
              <a:latin typeface="Arial"/>
            </a:endParaRPr>
          </a:p>
        </p:txBody>
      </p:sp>
      <p:sp>
        <p:nvSpPr>
          <p:cNvPr id="118" name="CustomShape 2"/>
          <p:cNvSpPr/>
          <p:nvPr/>
        </p:nvSpPr>
        <p:spPr>
          <a:xfrm>
            <a:off x="1292040" y="3630600"/>
            <a:ext cx="9303480" cy="2561400"/>
          </a:xfrm>
          <a:prstGeom prst="rect">
            <a:avLst/>
          </a:prstGeom>
          <a:noFill/>
          <a:ln>
            <a:noFill/>
          </a:ln>
        </p:spPr>
        <p:style>
          <a:lnRef idx="0"/>
          <a:fillRef idx="0"/>
          <a:effectRef idx="0"/>
          <a:fontRef idx="minor"/>
        </p:style>
        <p:txBody>
          <a:bodyPr lIns="0" rIns="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sp>
        <p:nvSpPr>
          <p:cNvPr id="119" name="Line 3"/>
          <p:cNvSpPr/>
          <p:nvPr/>
        </p:nvSpPr>
        <p:spPr>
          <a:xfrm>
            <a:off x="1292040" y="1641240"/>
            <a:ext cx="1301760" cy="360"/>
          </a:xfrm>
          <a:prstGeom prst="line">
            <a:avLst/>
          </a:prstGeom>
          <a:ln>
            <a:round/>
          </a:ln>
        </p:spPr>
        <p:style>
          <a:lnRef idx="3">
            <a:schemeClr val="accent2"/>
          </a:lnRef>
          <a:fillRef idx="0">
            <a:schemeClr val="accent2"/>
          </a:fillRef>
          <a:effectRef idx="2">
            <a:schemeClr val="accent2"/>
          </a:effectRef>
          <a:fontRef idx="minor"/>
        </p:style>
      </p:sp>
      <p:sp>
        <p:nvSpPr>
          <p:cNvPr id="120" name="CustomShape 4"/>
          <p:cNvSpPr/>
          <p:nvPr/>
        </p:nvSpPr>
        <p:spPr>
          <a:xfrm>
            <a:off x="7076520" y="313560"/>
            <a:ext cx="6381360" cy="1448640"/>
          </a:xfrm>
          <a:prstGeom prst="rect">
            <a:avLst/>
          </a:prstGeom>
          <a:noFill/>
          <a:ln>
            <a:noFill/>
          </a:ln>
        </p:spPr>
        <p:style>
          <a:lnRef idx="0"/>
          <a:fillRef idx="0"/>
          <a:effectRef idx="0"/>
          <a:fontRef idx="minor"/>
        </p:style>
        <p:txBody>
          <a:bodyPr lIns="90000" rIns="90000" tIns="45000" bIns="45000" anchor="b">
            <a:normAutofit/>
          </a:bodyPr>
          <a:p>
            <a:pPr>
              <a:lnSpc>
                <a:spcPct val="85000"/>
              </a:lnSpc>
            </a:pPr>
            <a:r>
              <a:rPr b="1" lang="en-US" sz="4800" spc="-46" strike="noStrike">
                <a:solidFill>
                  <a:srgbClr val="404040"/>
                </a:solidFill>
                <a:latin typeface="Calibri Light"/>
                <a:ea typeface="DejaVu Sans"/>
              </a:rPr>
              <a:t>EBM</a:t>
            </a:r>
            <a:endParaRPr b="0" lang="en-US" sz="4800" spc="-1" strike="noStrike">
              <a:latin typeface="Arial"/>
            </a:endParaRPr>
          </a:p>
        </p:txBody>
      </p:sp>
      <p:sp>
        <p:nvSpPr>
          <p:cNvPr id="121" name="Line 5"/>
          <p:cNvSpPr/>
          <p:nvPr/>
        </p:nvSpPr>
        <p:spPr>
          <a:xfrm>
            <a:off x="7164000" y="1731240"/>
            <a:ext cx="1243800" cy="360"/>
          </a:xfrm>
          <a:prstGeom prst="line">
            <a:avLst/>
          </a:prstGeom>
          <a:ln>
            <a:round/>
          </a:ln>
        </p:spPr>
        <p:style>
          <a:lnRef idx="3">
            <a:schemeClr val="accent2"/>
          </a:lnRef>
          <a:fillRef idx="0">
            <a:schemeClr val="accent2"/>
          </a:fillRef>
          <a:effectRef idx="2">
            <a:schemeClr val="accent2"/>
          </a:effectRef>
          <a:fontRef idx="minor"/>
        </p:style>
      </p:sp>
      <p:sp>
        <p:nvSpPr>
          <p:cNvPr id="122" name="CustomShape 6"/>
          <p:cNvSpPr/>
          <p:nvPr/>
        </p:nvSpPr>
        <p:spPr>
          <a:xfrm>
            <a:off x="1027080" y="1955880"/>
            <a:ext cx="4402440" cy="344412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9b2d1f"/>
              </a:buClr>
              <a:buFont typeface="Arial"/>
              <a:buChar char="•"/>
            </a:pPr>
            <a:r>
              <a:rPr b="0" lang="en-US" sz="2000" spc="-1" strike="noStrike">
                <a:solidFill>
                  <a:srgbClr val="000000"/>
                </a:solidFill>
                <a:latin typeface="Calibri"/>
                <a:ea typeface="DejaVu Sans"/>
              </a:rPr>
              <a:t>Simulating the actions and interactions of autonomous agents</a:t>
            </a:r>
            <a:endParaRPr b="0" lang="en-US" sz="2000" spc="-1" strike="noStrike">
              <a:latin typeface="Arial"/>
            </a:endParaRPr>
          </a:p>
          <a:p>
            <a:pPr>
              <a:lnSpc>
                <a:spcPct val="100000"/>
              </a:lnSpc>
            </a:pPr>
            <a:endParaRPr b="0" lang="en-US" sz="2000" spc="-1" strike="noStrike">
              <a:latin typeface="Arial"/>
            </a:endParaRPr>
          </a:p>
          <a:p>
            <a:pPr marL="285840" indent="-285120">
              <a:lnSpc>
                <a:spcPct val="100000"/>
              </a:lnSpc>
              <a:buClr>
                <a:srgbClr val="9b2d1f"/>
              </a:buClr>
              <a:buFont typeface="Arial"/>
              <a:buChar char="•"/>
            </a:pPr>
            <a:r>
              <a:rPr b="0" lang="en-US" sz="2000" spc="-1" strike="noStrike">
                <a:solidFill>
                  <a:srgbClr val="000000"/>
                </a:solidFill>
                <a:latin typeface="Calibri"/>
                <a:ea typeface="DejaVu Sans"/>
              </a:rPr>
              <a:t>Behaviors through which individuals interact with one another.</a:t>
            </a:r>
            <a:endParaRPr b="0" lang="en-US" sz="2000" spc="-1" strike="noStrike">
              <a:latin typeface="Arial"/>
            </a:endParaRPr>
          </a:p>
          <a:p>
            <a:pPr>
              <a:lnSpc>
                <a:spcPct val="100000"/>
              </a:lnSpc>
            </a:pPr>
            <a:endParaRPr b="0" lang="en-US" sz="2000" spc="-1" strike="noStrike">
              <a:latin typeface="Arial"/>
            </a:endParaRPr>
          </a:p>
          <a:p>
            <a:pPr marL="285840" indent="-285120">
              <a:lnSpc>
                <a:spcPct val="100000"/>
              </a:lnSpc>
              <a:buClr>
                <a:srgbClr val="9b2d1f"/>
              </a:buClr>
              <a:buFont typeface="Arial"/>
              <a:buChar char="•"/>
            </a:pPr>
            <a:r>
              <a:rPr b="0" lang="en-US" sz="2000" spc="-1" strike="noStrike">
                <a:solidFill>
                  <a:srgbClr val="000000"/>
                </a:solidFill>
                <a:latin typeface="Calibri"/>
                <a:ea typeface="DejaVu Sans"/>
              </a:rPr>
              <a:t>Discrete</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p:txBody>
      </p:sp>
      <p:sp>
        <p:nvSpPr>
          <p:cNvPr id="123" name="CustomShape 7"/>
          <p:cNvSpPr/>
          <p:nvPr/>
        </p:nvSpPr>
        <p:spPr>
          <a:xfrm>
            <a:off x="6891120" y="1974960"/>
            <a:ext cx="4273200" cy="313920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9b2d1f"/>
              </a:buClr>
              <a:buFont typeface="Arial"/>
              <a:buChar char="•"/>
            </a:pPr>
            <a:r>
              <a:rPr b="0" lang="en-US" sz="2000" spc="-1" strike="noStrike">
                <a:solidFill>
                  <a:srgbClr val="000000"/>
                </a:solidFill>
                <a:latin typeface="Calibri"/>
                <a:ea typeface="DejaVu Sans"/>
              </a:rPr>
              <a:t>Set of equations that expresses relationships among observables:</a:t>
            </a:r>
            <a:endParaRPr b="0" lang="en-US" sz="2000" spc="-1" strike="noStrike">
              <a:latin typeface="Arial"/>
            </a:endParaRPr>
          </a:p>
          <a:p>
            <a:pPr lvl="1" marL="743040" indent="-285120">
              <a:lnSpc>
                <a:spcPct val="100000"/>
              </a:lnSpc>
              <a:buClr>
                <a:srgbClr val="9b2d1f"/>
              </a:buClr>
              <a:buFont typeface="Arial"/>
              <a:buChar char="•"/>
            </a:pPr>
            <a:r>
              <a:rPr b="0" lang="en-US" sz="2000" spc="-1" strike="noStrike">
                <a:solidFill>
                  <a:srgbClr val="000000"/>
                </a:solidFill>
                <a:latin typeface="Calibri"/>
                <a:ea typeface="DejaVu Sans"/>
              </a:rPr>
              <a:t>Time-varying ordinary differential equations (ODE)</a:t>
            </a:r>
            <a:endParaRPr b="0" lang="en-US" sz="2000" spc="-1" strike="noStrike">
              <a:latin typeface="Arial"/>
            </a:endParaRPr>
          </a:p>
          <a:p>
            <a:pPr lvl="1" marL="743040" indent="-285120">
              <a:lnSpc>
                <a:spcPct val="100000"/>
              </a:lnSpc>
              <a:buClr>
                <a:srgbClr val="9b2d1f"/>
              </a:buClr>
              <a:buFont typeface="Arial"/>
              <a:buChar char="•"/>
            </a:pPr>
            <a:r>
              <a:rPr b="0" lang="en-US" sz="2000" spc="-1" strike="noStrike">
                <a:solidFill>
                  <a:srgbClr val="000000"/>
                </a:solidFill>
                <a:latin typeface="Calibri"/>
                <a:ea typeface="DejaVu Sans"/>
              </a:rPr>
              <a:t>Space- time varying partial differential equations (PDE)</a:t>
            </a:r>
            <a:endParaRPr b="0" lang="en-US" sz="2000" spc="-1" strike="noStrike">
              <a:latin typeface="Arial"/>
            </a:endParaRPr>
          </a:p>
          <a:p>
            <a:pPr>
              <a:lnSpc>
                <a:spcPct val="100000"/>
              </a:lnSpc>
            </a:pPr>
            <a:endParaRPr b="0" lang="en-US" sz="2000" spc="-1" strike="noStrike">
              <a:latin typeface="Arial"/>
            </a:endParaRPr>
          </a:p>
          <a:p>
            <a:pPr marL="285840" indent="-285120">
              <a:lnSpc>
                <a:spcPct val="100000"/>
              </a:lnSpc>
              <a:buClr>
                <a:srgbClr val="9b2d1f"/>
              </a:buClr>
              <a:buFont typeface="Arial"/>
              <a:buChar char="•"/>
            </a:pPr>
            <a:r>
              <a:rPr b="0" lang="en-US" sz="2000" spc="-1" strike="noStrike">
                <a:solidFill>
                  <a:srgbClr val="000000"/>
                </a:solidFill>
                <a:latin typeface="Calibri"/>
                <a:ea typeface="DejaVu Sans"/>
              </a:rPr>
              <a:t>Continuous</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640080" y="548640"/>
            <a:ext cx="10972440" cy="522936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Arial"/>
                <a:ea typeface="Calibri"/>
              </a:rPr>
              <a:t>There are several validated models which simulate one or two of the phases of wound healing.  Almost all of these models use the same cell populations as the AP model, e.g. pro/anti inflammatory cytokines, activated/resting macrophages etc.  However, these models only consider the immune system indirectly, while usually explicitly referring to the specific cytokines that activated macrophages release such as TGF-</a:t>
            </a:r>
            <a:r>
              <a:rPr b="0" lang="en-US" sz="2200" spc="-1" strike="noStrike">
                <a:solidFill>
                  <a:srgbClr val="000000"/>
                </a:solidFill>
                <a:latin typeface="Liberation Serif;Times New Roman"/>
                <a:ea typeface="Calibri"/>
              </a:rPr>
              <a:t>β</a:t>
            </a:r>
            <a:r>
              <a:rPr b="0" lang="en-US" sz="2200" spc="-1" strike="noStrike">
                <a:solidFill>
                  <a:srgbClr val="000000"/>
                </a:solidFill>
                <a:latin typeface="Arial"/>
                <a:ea typeface="Calibri"/>
              </a:rPr>
              <a:t>, TNF-</a:t>
            </a:r>
            <a:r>
              <a:rPr b="0" lang="en-US" sz="2200" spc="-1" strike="noStrike">
                <a:solidFill>
                  <a:srgbClr val="000000"/>
                </a:solidFill>
                <a:latin typeface="Liberation Serif;Times New Roman"/>
                <a:ea typeface="Calibri"/>
              </a:rPr>
              <a:t>α and interleukins.  </a:t>
            </a:r>
            <a:endParaRPr b="0" lang="en-US" sz="2200" spc="-1" strike="noStrike">
              <a:latin typeface="Arial"/>
            </a:endParaRPr>
          </a:p>
          <a:p>
            <a:pPr>
              <a:lnSpc>
                <a:spcPct val="100000"/>
              </a:lnSpc>
            </a:pPr>
            <a:endParaRPr b="0" lang="en-US" sz="2200" spc="-1" strike="noStrike">
              <a:latin typeface="Arial"/>
            </a:endParaRPr>
          </a:p>
          <a:p>
            <a:pPr>
              <a:lnSpc>
                <a:spcPct val="100000"/>
              </a:lnSpc>
            </a:pPr>
            <a:r>
              <a:rPr b="0" lang="en-US" sz="2200" spc="-1" strike="noStrike">
                <a:solidFill>
                  <a:srgbClr val="000000"/>
                </a:solidFill>
                <a:latin typeface="Liberation Serif;Times New Roman"/>
                <a:ea typeface="Calibri"/>
              </a:rPr>
              <a:t>Several of the papers, have validated collagen deposit rates in the presence of inflammatory signals and chemokines, but rely on accurate tissue and blood composition.  Essentially, if we can connect the immune system to the specific cytokines involved in almost all aspects of the healing process (TGFB,FGF,PDGF, VEGF, TNFa, IL), much of the legwork has actually been done by these papers.</a:t>
            </a:r>
            <a:endParaRPr b="0" lang="en-US" sz="2200" spc="-1" strike="noStrike">
              <a:latin typeface="Arial"/>
            </a:endParaRPr>
          </a:p>
          <a:p>
            <a:pPr>
              <a:lnSpc>
                <a:spcPct val="100000"/>
              </a:lnSpc>
            </a:pPr>
            <a:r>
              <a:rPr b="0" lang="en-US" sz="2200" spc="-1" strike="noStrike">
                <a:solidFill>
                  <a:srgbClr val="000000"/>
                </a:solidFill>
                <a:latin typeface="Liberation Serif;Times New Roman"/>
                <a:ea typeface="Calibri"/>
              </a:rPr>
              <a:t>  </a:t>
            </a:r>
            <a:endParaRPr b="0" lang="en-US" sz="2200" spc="-1" strike="noStrike">
              <a:latin typeface="Arial"/>
            </a:endParaRPr>
          </a:p>
          <a:p>
            <a:pPr>
              <a:lnSpc>
                <a:spcPct val="100000"/>
              </a:lnSpc>
            </a:pPr>
            <a:r>
              <a:rPr b="0" lang="en-US" sz="2200" spc="-1" strike="noStrike">
                <a:solidFill>
                  <a:srgbClr val="000000"/>
                </a:solidFill>
                <a:latin typeface="Liberation Serif;Times New Roman"/>
                <a:ea typeface="Calibri"/>
              </a:rPr>
              <a:t>If we can integrate the AP model with inflammation models that refer to specific cytokines and validate this, extending the model for the proliferation, contraction, and re-epitheliasation should not pose too much of an issue.  Angiogenesis may prove more of a challenge, however, may be crucial to capture the exposure to the blood supply (and therefore HIIS).   </a:t>
            </a:r>
            <a:r>
              <a:rPr b="0" lang="en-US" sz="1200" spc="-1" strike="noStrike">
                <a:solidFill>
                  <a:srgbClr val="000000"/>
                </a:solidFill>
                <a:latin typeface="Liberation Serif;Times New Roman"/>
                <a:ea typeface="Calibri"/>
              </a:rPr>
              <a:t>    </a:t>
            </a:r>
            <a:endParaRPr b="0" lang="en-US" sz="12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CustomShape 1"/>
          <p:cNvSpPr/>
          <p:nvPr/>
        </p:nvSpPr>
        <p:spPr>
          <a:xfrm>
            <a:off x="914400" y="457200"/>
            <a:ext cx="10149480" cy="18817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TGF-beta</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It is part of almost all processes of wound healing except angiogenesis, and will perhaps be the lynchpin of our model, getting its dynamics, interactions and levels validated and realistic in relation to the HIIS, is crucial.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Maybe talk about some other key chemicals here ... </a:t>
            </a:r>
            <a:endParaRPr b="0" lang="en-US" sz="1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822960" y="365760"/>
            <a:ext cx="10515240" cy="31615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We can add photos of the particular phase to the slides going through the different phases of healing with their respective model.  </a:t>
            </a:r>
            <a:br/>
            <a:endParaRPr b="0" lang="en-US" sz="1800" spc="-1" strike="noStrike">
              <a:latin typeface="Arial"/>
            </a:endParaRPr>
          </a:p>
          <a:p>
            <a:pPr>
              <a:lnSpc>
                <a:spcPct val="100000"/>
              </a:lnSpc>
            </a:pPr>
            <a:r>
              <a:rPr b="0" lang="en-US" sz="1800" spc="-1" strike="noStrike">
                <a:latin typeface="Arial"/>
              </a:rPr>
              <a:t>Discussing these models, what they measure, how they relate to the AP model, their results and validation should form the meat of the presentation.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Specifically, as far as I can tell, every phase of healing is connected to the immune system but no other papers have modelled this relationship.  If we have a validated model connecting AP to any phase of wound healing, is essentially novel research but the inflammation phase is intuitively the best place to start.  We should seriously think about how we would be able to validate this though, although the original paper is directly concerned with inflammation (although a different type than that found in wound healing)</a:t>
            </a:r>
            <a:endParaRPr b="0" lang="en-US" sz="18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Retrospect</Template>
  <TotalTime>2156</TotalTime>
  <Application>LibreOffice/6.0.7.3$Linux_X86_64 LibreOffice_project/00m0$Build-3</Application>
  <Words>1226</Words>
  <Paragraphs>230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2019-05-13T08:46:48Z</dcterms:created>
  <dc:creator>Mark d. Boer</dc:creator>
  <dc:description/>
  <dc:language>en-US</dc:language>
  <cp:lastModifiedBy/>
  <dcterms:modified xsi:type="dcterms:W3CDTF">2019-05-16T19:25:12Z</dcterms:modified>
  <cp:revision>66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11</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20</vt:i4>
  </property>
</Properties>
</file>